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tags/tag1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2.xml" ContentType="application/vnd.openxmlformats-officedocument.presentationml.tags+xml"/>
  <Override PartName="/ppt/notesSlides/notesSlide31.xml" ContentType="application/vnd.openxmlformats-officedocument.presentationml.notesSlide+xml"/>
  <Override PartName="/ppt/tags/tag1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374" r:id="rId3"/>
    <p:sldId id="375" r:id="rId4"/>
    <p:sldId id="434" r:id="rId5"/>
    <p:sldId id="2085" r:id="rId6"/>
    <p:sldId id="370" r:id="rId7"/>
    <p:sldId id="262" r:id="rId8"/>
    <p:sldId id="263" r:id="rId9"/>
    <p:sldId id="385" r:id="rId10"/>
    <p:sldId id="2086" r:id="rId11"/>
    <p:sldId id="363" r:id="rId12"/>
    <p:sldId id="2087" r:id="rId13"/>
    <p:sldId id="266" r:id="rId14"/>
    <p:sldId id="376" r:id="rId15"/>
    <p:sldId id="2088" r:id="rId16"/>
    <p:sldId id="424" r:id="rId17"/>
    <p:sldId id="271" r:id="rId18"/>
    <p:sldId id="459" r:id="rId19"/>
    <p:sldId id="449" r:id="rId20"/>
    <p:sldId id="425" r:id="rId21"/>
    <p:sldId id="353" r:id="rId22"/>
    <p:sldId id="2079" r:id="rId23"/>
    <p:sldId id="2080" r:id="rId24"/>
    <p:sldId id="458" r:id="rId25"/>
    <p:sldId id="377" r:id="rId26"/>
    <p:sldId id="378" r:id="rId27"/>
    <p:sldId id="455" r:id="rId28"/>
    <p:sldId id="456" r:id="rId29"/>
    <p:sldId id="2081" r:id="rId30"/>
    <p:sldId id="2082" r:id="rId31"/>
    <p:sldId id="272" r:id="rId32"/>
    <p:sldId id="269" r:id="rId33"/>
    <p:sldId id="273" r:id="rId34"/>
    <p:sldId id="274" r:id="rId35"/>
    <p:sldId id="364" r:id="rId36"/>
    <p:sldId id="276" r:id="rId37"/>
    <p:sldId id="277" r:id="rId38"/>
    <p:sldId id="428" r:id="rId39"/>
    <p:sldId id="429" r:id="rId40"/>
    <p:sldId id="342" r:id="rId41"/>
    <p:sldId id="345" r:id="rId42"/>
    <p:sldId id="431" r:id="rId43"/>
    <p:sldId id="457" r:id="rId44"/>
    <p:sldId id="430" r:id="rId45"/>
    <p:sldId id="460" r:id="rId46"/>
    <p:sldId id="461" r:id="rId47"/>
    <p:sldId id="433" r:id="rId48"/>
    <p:sldId id="2084" r:id="rId49"/>
    <p:sldId id="2083" r:id="rId50"/>
    <p:sldId id="511" r:id="rId51"/>
    <p:sldId id="341" r:id="rId52"/>
    <p:sldId id="2089" r:id="rId53"/>
    <p:sldId id="281" r:id="rId54"/>
    <p:sldId id="436" r:id="rId55"/>
    <p:sldId id="437" r:id="rId56"/>
    <p:sldId id="462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3"/>
    <a:srgbClr val="FF5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5" autoAdjust="0"/>
    <p:restoredTop sz="68878" autoAdjust="0"/>
  </p:normalViewPr>
  <p:slideViewPr>
    <p:cSldViewPr snapToGrid="0">
      <p:cViewPr varScale="1">
        <p:scale>
          <a:sx n="82" d="100"/>
          <a:sy n="8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9C429-6529-49CC-AB7B-4852A0082CDD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C5252-401E-47EC-B9EA-313A0BAE7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2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Dutc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gwpy/gwpy" TargetMode="External"/><Relationship Id="rId4" Type="http://schemas.openxmlformats.org/officeDocument/2006/relationships/hyperlink" Target="https://zh.wikipedia.org/wiki/%E5%BC%80%E6%BA%90%E8%BD%AF%E4%BB%B6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（</a:t>
            </a:r>
            <a:r>
              <a:rPr lang="en-US" altLang="zh-CN" dirty="0"/>
              <a:t>Random Access Memory</a:t>
            </a:r>
            <a:r>
              <a:rPr lang="zh-CN" altLang="en-US" dirty="0"/>
              <a:t>）随机访问内存</a:t>
            </a:r>
          </a:p>
          <a:p>
            <a:pPr lvl="1"/>
            <a:r>
              <a:rPr lang="zh-CN" altLang="en-US" dirty="0"/>
              <a:t>由许多电路组成</a:t>
            </a:r>
            <a:endParaRPr lang="en-US" altLang="zh-CN" dirty="0"/>
          </a:p>
          <a:p>
            <a:pPr lvl="2"/>
            <a:r>
              <a:rPr lang="zh-CN" altLang="en-US" dirty="0"/>
              <a:t>每个电路可以保存一个二进制数据，称为</a:t>
            </a:r>
            <a:r>
              <a:rPr lang="en-US" altLang="zh-CN" dirty="0"/>
              <a:t>1</a:t>
            </a:r>
            <a:r>
              <a:rPr lang="zh-CN" altLang="en-US" dirty="0"/>
              <a:t>个比特（</a:t>
            </a:r>
            <a:r>
              <a:rPr lang="en-US" altLang="zh-CN" dirty="0"/>
              <a:t>bit</a:t>
            </a:r>
            <a:r>
              <a:rPr lang="zh-CN" altLang="en-US" dirty="0"/>
              <a:t>），取值为</a:t>
            </a:r>
            <a:r>
              <a:rPr lang="en-US" altLang="zh-CN" dirty="0"/>
              <a:t>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连续</a:t>
            </a:r>
            <a:r>
              <a:rPr lang="en-US" altLang="zh-CN" dirty="0"/>
              <a:t>8</a:t>
            </a:r>
            <a:r>
              <a:rPr lang="zh-CN" altLang="en-US" dirty="0"/>
              <a:t>个比特组合在一起称为字节（</a:t>
            </a:r>
            <a:r>
              <a:rPr lang="en-US" altLang="zh-CN" dirty="0"/>
              <a:t>byte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内存的基本单位（存储单元）为一个字节，每个存储单元通过一个地址标识</a:t>
            </a:r>
            <a:endParaRPr lang="en-US" altLang="zh-CN" dirty="0"/>
          </a:p>
          <a:p>
            <a:pPr lvl="1"/>
            <a:r>
              <a:rPr lang="zh-CN" altLang="en-US" dirty="0"/>
              <a:t>易失性</a:t>
            </a:r>
            <a:r>
              <a:rPr lang="en-US" altLang="zh-CN" dirty="0"/>
              <a:t>(</a:t>
            </a:r>
            <a:r>
              <a:rPr lang="en-US" altLang="zh-CN" dirty="0" err="1"/>
              <a:t>Volatity</a:t>
            </a:r>
            <a:r>
              <a:rPr lang="en-US" altLang="zh-CN" dirty="0"/>
              <a:t>):</a:t>
            </a:r>
            <a:r>
              <a:rPr lang="zh-CN" altLang="en-US" dirty="0"/>
              <a:t>断电丢失</a:t>
            </a:r>
            <a:endParaRPr lang="en-US" altLang="zh-CN" dirty="0"/>
          </a:p>
          <a:p>
            <a:pPr lvl="1"/>
            <a:r>
              <a:rPr lang="zh-CN" altLang="en-US" dirty="0"/>
              <a:t>访问速度快</a:t>
            </a:r>
            <a:r>
              <a:rPr lang="en-US" altLang="zh-CN" dirty="0"/>
              <a:t>,</a:t>
            </a:r>
            <a:r>
              <a:rPr lang="zh-CN" altLang="en-US" dirty="0"/>
              <a:t>纳秒级 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从内存中获得指令</a:t>
            </a:r>
            <a:endParaRPr lang="en-US" altLang="zh-CN" dirty="0"/>
          </a:p>
          <a:p>
            <a:r>
              <a:rPr lang="zh-CN" altLang="en-US" dirty="0"/>
              <a:t>辅存</a:t>
            </a:r>
            <a:r>
              <a:rPr lang="en-US" altLang="zh-CN" dirty="0"/>
              <a:t>(Secondary</a:t>
            </a:r>
            <a:r>
              <a:rPr lang="zh-CN" altLang="en-US" dirty="0"/>
              <a:t> </a:t>
            </a:r>
            <a:r>
              <a:rPr lang="en-US" altLang="zh-CN" dirty="0"/>
              <a:t>Storage):</a:t>
            </a:r>
            <a:r>
              <a:rPr lang="zh-CN" altLang="en-US" dirty="0"/>
              <a:t>硬盘、闪存（</a:t>
            </a:r>
            <a:r>
              <a:rPr lang="en-US" altLang="zh-CN" dirty="0"/>
              <a:t>U</a:t>
            </a:r>
            <a:r>
              <a:rPr lang="zh-CN" altLang="en-US" dirty="0"/>
              <a:t>盘、</a:t>
            </a:r>
            <a:r>
              <a:rPr lang="en-US" altLang="zh-CN" dirty="0"/>
              <a:t>TF</a:t>
            </a:r>
            <a:r>
              <a:rPr lang="zh-CN" altLang="en-US" dirty="0"/>
              <a:t>卡、</a:t>
            </a:r>
            <a:r>
              <a:rPr lang="en-US" altLang="zh-CN" dirty="0"/>
              <a:t>SD</a:t>
            </a:r>
            <a:r>
              <a:rPr lang="zh-CN" altLang="en-US" dirty="0"/>
              <a:t>卡等）、</a:t>
            </a:r>
            <a:r>
              <a:rPr lang="en-US" altLang="zh-CN" dirty="0"/>
              <a:t>DVD… </a:t>
            </a:r>
          </a:p>
          <a:p>
            <a:pPr lvl="1"/>
            <a:r>
              <a:rPr lang="zh-CN" altLang="en-US" dirty="0"/>
              <a:t>持久性：断电后数据仍然存在</a:t>
            </a:r>
            <a:endParaRPr lang="en-US" altLang="zh-CN" dirty="0"/>
          </a:p>
          <a:p>
            <a:pPr lvl="1"/>
            <a:r>
              <a:rPr lang="zh-CN" altLang="en-US" dirty="0"/>
              <a:t>访问速度比内存慢，微秒或者毫秒级</a:t>
            </a:r>
            <a:endParaRPr lang="en-US" altLang="zh-CN" dirty="0"/>
          </a:p>
          <a:p>
            <a:pPr lvl="1"/>
            <a:r>
              <a:rPr lang="zh-CN" altLang="en-US" dirty="0"/>
              <a:t>数据和指令首先从外存读到内存后才能被</a:t>
            </a:r>
            <a:r>
              <a:rPr lang="en-US" altLang="zh-CN" dirty="0"/>
              <a:t>CPU</a:t>
            </a:r>
            <a:r>
              <a:rPr lang="zh-CN" altLang="en-US" dirty="0"/>
              <a:t>使用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CPU( Central Processing Unit )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运算器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RAM</a:t>
            </a:r>
            <a:r>
              <a:rPr lang="zh-CN" altLang="en-US" dirty="0"/>
              <a:t>中读取指令</a:t>
            </a:r>
            <a:endParaRPr lang="en-US" altLang="zh-CN" dirty="0"/>
          </a:p>
          <a:p>
            <a:pPr lvl="1"/>
            <a:r>
              <a:rPr lang="zh-CN" altLang="en-US" dirty="0"/>
              <a:t>按照顺序执行指令</a:t>
            </a:r>
            <a:endParaRPr lang="en-US" altLang="zh-CN" dirty="0"/>
          </a:p>
          <a:p>
            <a:pPr lvl="1"/>
            <a:r>
              <a:rPr lang="zh-CN" altLang="en-US" dirty="0"/>
              <a:t>有限的指令集</a:t>
            </a:r>
            <a:endParaRPr lang="en-US" altLang="zh-CN" dirty="0"/>
          </a:p>
          <a:p>
            <a:pPr lvl="1"/>
            <a:r>
              <a:rPr lang="zh-CN" altLang="en-US" dirty="0"/>
              <a:t>纳秒级的执行速度</a:t>
            </a:r>
            <a:endParaRPr lang="en-US" altLang="zh-CN" dirty="0"/>
          </a:p>
          <a:p>
            <a:r>
              <a:rPr lang="zh-CN" altLang="en-US" dirty="0"/>
              <a:t>外设（</a:t>
            </a:r>
            <a:r>
              <a:rPr lang="en-US" altLang="zh-CN" dirty="0"/>
              <a:t> Peripheral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输入设备：键盘、鼠标等</a:t>
            </a:r>
            <a:endParaRPr lang="en-US" altLang="zh-CN" dirty="0"/>
          </a:p>
          <a:p>
            <a:pPr lvl="1"/>
            <a:r>
              <a:rPr lang="zh-CN" altLang="en-US" dirty="0"/>
              <a:t>输出设备：显示器、打印机等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37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https://docs.python.org/3/using/windows.html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6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Su-</a:t>
            </a:r>
            <a:r>
              <a:rPr lang="en-US" altLang="zh-CN" dirty="0" err="1"/>
              <a:t>blime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4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5C5252-401E-47EC-B9EA-313A0BAE78E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48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53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注意交互式窗口保存，和文档窗口保存区别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313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注意交互式窗口保存，和文档窗口保存区别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2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check module:  </a:t>
            </a:r>
            <a:r>
              <a:rPr lang="en-US" altLang="zh-CN" dirty="0" err="1"/>
              <a:t>AlT</a:t>
            </a:r>
            <a:r>
              <a:rPr lang="en-US" altLang="zh-CN" dirty="0"/>
              <a:t> + X </a:t>
            </a:r>
          </a:p>
          <a:p>
            <a:r>
              <a:rPr lang="en-US" altLang="zh-CN" dirty="0"/>
              <a:t>del-world-left:  CTRL + </a:t>
            </a:r>
            <a:r>
              <a:rPr lang="en-US" altLang="zh-CN" dirty="0" err="1"/>
              <a:t>BackSpace</a:t>
            </a:r>
            <a:endParaRPr lang="en-US" altLang="zh-CN" dirty="0"/>
          </a:p>
          <a:p>
            <a:r>
              <a:rPr lang="en-US" altLang="zh-CN" dirty="0"/>
              <a:t>del-word-right:</a:t>
            </a:r>
            <a:r>
              <a:rPr lang="en-US" altLang="zh-CN" baseline="0" dirty="0"/>
              <a:t> CTRL + Delete</a:t>
            </a:r>
          </a:p>
          <a:p>
            <a:r>
              <a:rPr lang="en-US" altLang="zh-CN" baseline="0" dirty="0"/>
              <a:t>force-open-</a:t>
            </a:r>
            <a:r>
              <a:rPr lang="en-US" altLang="zh-CN" baseline="0" dirty="0" err="1"/>
              <a:t>calltip</a:t>
            </a:r>
            <a:r>
              <a:rPr lang="en-US" altLang="zh-CN" baseline="0" dirty="0"/>
              <a:t>   CTRL + backslash</a:t>
            </a:r>
          </a:p>
          <a:p>
            <a:r>
              <a:rPr lang="en-US" altLang="zh-CN" baseline="0" dirty="0"/>
              <a:t>force-open-completions: CTRL + space   ,  Tab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8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世界上有各种各样的对象，为了区分，我们应该给每个对象一个</a:t>
            </a:r>
            <a:r>
              <a:rPr lang="en-US" altLang="zh-CN" dirty="0"/>
              <a:t>ID</a:t>
            </a:r>
            <a:r>
              <a:rPr lang="zh-CN" altLang="en-US" dirty="0"/>
              <a:t>，现在的物联网？</a:t>
            </a:r>
            <a:r>
              <a:rPr lang="zh-CN" altLang="en-US" baseline="0" dirty="0"/>
              <a:t> </a:t>
            </a:r>
            <a:r>
              <a:rPr lang="en-US" altLang="zh-CN" baseline="0" dirty="0"/>
              <a:t>RFID </a:t>
            </a:r>
          </a:p>
          <a:p>
            <a:endParaRPr lang="en-US" altLang="zh-CN" baseline="0" dirty="0"/>
          </a:p>
          <a:p>
            <a:r>
              <a:rPr lang="zh-CN" altLang="en-US" baseline="0" dirty="0"/>
              <a:t>不同的对象描述 有什么样的属性，有哪些方法可以操作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9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63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tuple   [t/\</a:t>
            </a:r>
            <a:r>
              <a:rPr lang="en-US" altLang="zh-CN" dirty="0" err="1"/>
              <a:t>pl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04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表达式：计算后产生对象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语句：做某项事情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9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id(5)</a:t>
            </a:r>
          </a:p>
          <a:p>
            <a:r>
              <a:rPr lang="en-US" altLang="zh-CN" dirty="0" err="1"/>
              <a:t>i</a:t>
            </a:r>
            <a:r>
              <a:rPr lang="en-US" altLang="zh-CN" dirty="0"/>
              <a:t> = 12</a:t>
            </a:r>
          </a:p>
          <a:p>
            <a:r>
              <a:rPr lang="en-US" altLang="zh-CN" dirty="0"/>
              <a:t>id( I )</a:t>
            </a:r>
          </a:p>
          <a:p>
            <a:r>
              <a:rPr lang="en-US" altLang="zh-CN" dirty="0"/>
              <a:t>type( 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isinstance</a:t>
            </a:r>
            <a:r>
              <a:rPr lang="en-US" altLang="zh-CN" dirty="0"/>
              <a:t>(</a:t>
            </a:r>
            <a:r>
              <a:rPr lang="en-US" altLang="zh-CN" dirty="0" err="1"/>
              <a:t>i,int</a:t>
            </a:r>
            <a:r>
              <a:rPr lang="en-US" altLang="zh-CN" dirty="0"/>
              <a:t>)</a:t>
            </a:r>
            <a:r>
              <a:rPr lang="en-US" altLang="zh-CN" baseline="0" dirty="0"/>
              <a:t>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72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497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好处，</a:t>
            </a:r>
            <a:r>
              <a:rPr lang="en-US" altLang="zh-CN" dirty="0"/>
              <a:t>Python</a:t>
            </a:r>
            <a:r>
              <a:rPr lang="zh-CN" altLang="en-US" dirty="0"/>
              <a:t>具有自动内存管理功能，对于没有任何变量指向的值，</a:t>
            </a:r>
            <a:r>
              <a:rPr lang="en-US" altLang="zh-CN" dirty="0"/>
              <a:t>Python</a:t>
            </a:r>
            <a:r>
              <a:rPr lang="zh-CN" altLang="en-US" dirty="0"/>
              <a:t>自动将其删除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57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87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至于为什么整数的例子中发现值相同，则其</a:t>
            </a:r>
            <a:r>
              <a:rPr lang="en-US" altLang="zh-CN" dirty="0"/>
              <a:t>id</a:t>
            </a:r>
            <a:r>
              <a:rPr lang="zh-CN" altLang="en-US" dirty="0"/>
              <a:t>也相同呢？只不过是</a:t>
            </a:r>
            <a:r>
              <a:rPr lang="en-US" altLang="zh-CN" dirty="0"/>
              <a:t>python</a:t>
            </a:r>
            <a:r>
              <a:rPr lang="zh-CN" altLang="en-US" dirty="0"/>
              <a:t>的解释器实现考虑到对于内存空间的有效利用而作的优化罢了，因为小的数 字出现的频率较高，这样对于小的数字，考虑到整形是</a:t>
            </a:r>
            <a:r>
              <a:rPr lang="en-US" altLang="zh-CN" dirty="0"/>
              <a:t>immutable</a:t>
            </a:r>
            <a:r>
              <a:rPr lang="zh-CN" altLang="en-US" dirty="0"/>
              <a:t>对象，从而重用相同的对象（这样</a:t>
            </a:r>
            <a:r>
              <a:rPr lang="en-US" altLang="zh-CN" dirty="0"/>
              <a:t>id</a:t>
            </a:r>
            <a:r>
              <a:rPr lang="zh-CN" altLang="en-US" dirty="0"/>
              <a:t>相同），实际上目前的</a:t>
            </a:r>
            <a:r>
              <a:rPr lang="en-US" altLang="zh-CN" dirty="0"/>
              <a:t>python</a:t>
            </a:r>
            <a:r>
              <a:rPr lang="zh-CN" altLang="en-US" dirty="0"/>
              <a:t>实现仅仅对于 </a:t>
            </a:r>
            <a:r>
              <a:rPr lang="en-US" altLang="zh-CN" dirty="0"/>
              <a:t>[-5,256]</a:t>
            </a:r>
            <a:r>
              <a:rPr lang="zh-CN" altLang="en-US" dirty="0"/>
              <a:t>才重用。 下列代码就说明了这一点：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range(-10,270):</a:t>
            </a:r>
          </a:p>
          <a:p>
            <a:r>
              <a:rPr lang="en-US" altLang="zh-CN" dirty="0"/>
              <a:t>    a = int(str(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b = int(str(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if ( a is not b):</a:t>
            </a:r>
          </a:p>
          <a:p>
            <a:r>
              <a:rPr lang="en-US" altLang="zh-CN" dirty="0"/>
              <a:t>        print(</a:t>
            </a:r>
            <a:r>
              <a:rPr lang="en-US" altLang="zh-CN" dirty="0" err="1"/>
              <a:t>i</a:t>
            </a:r>
            <a:r>
              <a:rPr lang="en-US" altLang="zh-CN" dirty="0"/>
              <a:t>)#</a:t>
            </a:r>
            <a:r>
              <a:rPr lang="zh-CN" altLang="en-US" dirty="0"/>
              <a:t>仅仅打印那些值相同而</a:t>
            </a:r>
            <a:r>
              <a:rPr lang="en-US" altLang="zh-CN" dirty="0"/>
              <a:t>ID</a:t>
            </a:r>
            <a:r>
              <a:rPr lang="zh-CN" altLang="en-US" dirty="0"/>
              <a:t>不同的整数</a:t>
            </a:r>
          </a:p>
          <a:p>
            <a:r>
              <a:rPr lang="zh-CN" altLang="en-US" dirty="0"/>
              <a:t>另外</a:t>
            </a:r>
            <a:r>
              <a:rPr lang="en-US" altLang="zh-CN" dirty="0"/>
              <a:t>python</a:t>
            </a:r>
            <a:r>
              <a:rPr lang="zh-CN" altLang="en-US" dirty="0"/>
              <a:t>解释器也对字符串作了一些对象缓存优化，因此字符串也会有</a:t>
            </a:r>
            <a:r>
              <a:rPr lang="en-US" altLang="zh-CN" dirty="0" err="1"/>
              <a:t>int</a:t>
            </a:r>
            <a:r>
              <a:rPr lang="zh-CN" altLang="en-US" dirty="0"/>
              <a:t>类似的行为。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27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至于为什么整数的例子中发现值相同，则其</a:t>
            </a:r>
            <a:r>
              <a:rPr lang="en-US" altLang="zh-CN" dirty="0"/>
              <a:t>id</a:t>
            </a:r>
            <a:r>
              <a:rPr lang="zh-CN" altLang="en-US" dirty="0"/>
              <a:t>也相同呢？只不过是</a:t>
            </a:r>
            <a:r>
              <a:rPr lang="en-US" altLang="zh-CN" dirty="0"/>
              <a:t>python</a:t>
            </a:r>
            <a:r>
              <a:rPr lang="zh-CN" altLang="en-US" dirty="0"/>
              <a:t>的解释器实现考虑到对于内存空间的有效利用而作的优化罢了，因为小的数 字出现的频率较高，这样对于小的数字，考虑到整形是</a:t>
            </a:r>
            <a:r>
              <a:rPr lang="en-US" altLang="zh-CN" dirty="0"/>
              <a:t>immutable</a:t>
            </a:r>
            <a:r>
              <a:rPr lang="zh-CN" altLang="en-US" dirty="0"/>
              <a:t>对象，从而重用相同的对象（这样</a:t>
            </a:r>
            <a:r>
              <a:rPr lang="en-US" altLang="zh-CN" dirty="0"/>
              <a:t>id</a:t>
            </a:r>
            <a:r>
              <a:rPr lang="zh-CN" altLang="en-US" dirty="0"/>
              <a:t>相同），实际上目前的</a:t>
            </a:r>
            <a:r>
              <a:rPr lang="en-US" altLang="zh-CN" dirty="0"/>
              <a:t>python</a:t>
            </a:r>
            <a:r>
              <a:rPr lang="zh-CN" altLang="en-US" dirty="0"/>
              <a:t>实现仅仅对于 </a:t>
            </a:r>
            <a:r>
              <a:rPr lang="en-US" altLang="zh-CN" dirty="0"/>
              <a:t>[-5,256]</a:t>
            </a:r>
            <a:r>
              <a:rPr lang="zh-CN" altLang="en-US" dirty="0"/>
              <a:t>才重用。 下列代码就说明了这一点：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range(-10,270):</a:t>
            </a:r>
            <a:br>
              <a:rPr lang="en-US" altLang="zh-CN" dirty="0"/>
            </a:br>
            <a:r>
              <a:rPr lang="en-US" altLang="zh-CN" dirty="0"/>
              <a:t>  a = 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  b = 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  if ( a is not b): print(</a:t>
            </a:r>
            <a:r>
              <a:rPr lang="en-US" altLang="zh-CN" dirty="0" err="1"/>
              <a:t>i</a:t>
            </a:r>
            <a:r>
              <a:rPr lang="en-US" altLang="zh-CN" dirty="0"/>
              <a:t>)     # </a:t>
            </a:r>
            <a:r>
              <a:rPr lang="zh-CN" altLang="en-US" dirty="0"/>
              <a:t>仅仅打印那些值相同而</a:t>
            </a:r>
            <a:r>
              <a:rPr lang="en-US" altLang="zh-CN" dirty="0"/>
              <a:t>ID</a:t>
            </a:r>
            <a:r>
              <a:rPr lang="zh-CN" altLang="en-US" dirty="0"/>
              <a:t>不同的整数</a:t>
            </a:r>
          </a:p>
          <a:p>
            <a:r>
              <a:rPr lang="zh-CN" altLang="en-US" dirty="0"/>
              <a:t>另外</a:t>
            </a:r>
            <a:r>
              <a:rPr lang="en-US" altLang="zh-CN" dirty="0"/>
              <a:t>python</a:t>
            </a:r>
            <a:r>
              <a:rPr lang="zh-CN" altLang="en-US" dirty="0"/>
              <a:t>解释器也对字符串作了一些对象缓存优化，因此字符串也会有</a:t>
            </a:r>
            <a:r>
              <a:rPr lang="en-US" altLang="zh-CN" dirty="0" err="1"/>
              <a:t>int</a:t>
            </a:r>
            <a:r>
              <a:rPr lang="zh-CN" altLang="en-US" dirty="0"/>
              <a:t>类似的行为。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注意这里</a:t>
            </a:r>
            <a:endParaRPr lang="en-US" altLang="zh-CN" dirty="0"/>
          </a:p>
          <a:p>
            <a:r>
              <a:rPr lang="zh-CN" altLang="en-US" dirty="0"/>
              <a:t>这里写法实际是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 err="1"/>
              <a:t>i</a:t>
            </a:r>
            <a:r>
              <a:rPr lang="en-US" altLang="zh-CN" dirty="0"/>
              <a:t>=250</a:t>
            </a:r>
          </a:p>
          <a:p>
            <a:r>
              <a:rPr lang="en-US" altLang="zh-CN" dirty="0"/>
              <a:t>a</a:t>
            </a:r>
            <a:r>
              <a:rPr lang="en-US" altLang="zh-CN" baseline="0" dirty="0"/>
              <a:t> =250</a:t>
            </a:r>
          </a:p>
          <a:p>
            <a:r>
              <a:rPr lang="en-US" altLang="zh-CN" baseline="0" dirty="0"/>
              <a:t>b =250</a:t>
            </a:r>
          </a:p>
          <a:p>
            <a:endParaRPr lang="en-US" altLang="zh-CN" baseline="0" dirty="0"/>
          </a:p>
          <a:p>
            <a:r>
              <a:rPr lang="zh-CN" altLang="en-US" baseline="0" dirty="0"/>
              <a:t>不能写成</a:t>
            </a:r>
            <a:endParaRPr lang="en-US" altLang="zh-CN" baseline="0" dirty="0"/>
          </a:p>
          <a:p>
            <a:r>
              <a:rPr lang="en-US" altLang="zh-CN" baseline="0" dirty="0"/>
              <a:t>a=</a:t>
            </a:r>
            <a:r>
              <a:rPr lang="en-US" altLang="zh-CN" baseline="0" dirty="0" err="1"/>
              <a:t>i</a:t>
            </a:r>
            <a:endParaRPr lang="en-US" altLang="zh-CN" baseline="0" dirty="0"/>
          </a:p>
          <a:p>
            <a:r>
              <a:rPr lang="en-US" altLang="zh-CN" baseline="0" dirty="0"/>
              <a:t>b =</a:t>
            </a:r>
            <a:r>
              <a:rPr lang="en-US" altLang="zh-CN" baseline="0" dirty="0" err="1"/>
              <a:t>i</a:t>
            </a:r>
            <a:endParaRPr lang="en-US" altLang="zh-CN" baseline="0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7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至于为什么整数的例子中发现值相同，则其</a:t>
            </a:r>
            <a:r>
              <a:rPr lang="en-US" altLang="zh-CN" dirty="0"/>
              <a:t>id</a:t>
            </a:r>
            <a:r>
              <a:rPr lang="zh-CN" altLang="en-US" dirty="0"/>
              <a:t>也相同呢？只不过是</a:t>
            </a:r>
            <a:r>
              <a:rPr lang="en-US" altLang="zh-CN" dirty="0"/>
              <a:t>python</a:t>
            </a:r>
            <a:r>
              <a:rPr lang="zh-CN" altLang="en-US" dirty="0"/>
              <a:t>的解释器实现考虑到对于内存空间的有效利用而作的优化罢了，因为小的数 字出现的频率较高，这样对于小的数字，考虑到整形是</a:t>
            </a:r>
            <a:r>
              <a:rPr lang="en-US" altLang="zh-CN" dirty="0"/>
              <a:t>immutable</a:t>
            </a:r>
            <a:r>
              <a:rPr lang="zh-CN" altLang="en-US" dirty="0"/>
              <a:t>对象，从而重用相同的对象（这样</a:t>
            </a:r>
            <a:r>
              <a:rPr lang="en-US" altLang="zh-CN" dirty="0"/>
              <a:t>id</a:t>
            </a:r>
            <a:r>
              <a:rPr lang="zh-CN" altLang="en-US" dirty="0"/>
              <a:t>相同），实际上目前的</a:t>
            </a:r>
            <a:r>
              <a:rPr lang="en-US" altLang="zh-CN" dirty="0"/>
              <a:t>python</a:t>
            </a:r>
            <a:r>
              <a:rPr lang="zh-CN" altLang="en-US" dirty="0"/>
              <a:t>实现仅仅对于 </a:t>
            </a:r>
            <a:r>
              <a:rPr lang="en-US" altLang="zh-CN" dirty="0"/>
              <a:t>[-5,256]</a:t>
            </a:r>
            <a:r>
              <a:rPr lang="zh-CN" altLang="en-US" dirty="0"/>
              <a:t>才重用。 下列代码就说明了这一点：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range(-10,270):</a:t>
            </a:r>
            <a:br>
              <a:rPr lang="en-US" altLang="zh-CN" dirty="0"/>
            </a:br>
            <a:r>
              <a:rPr lang="en-US" altLang="zh-CN" dirty="0"/>
              <a:t>  a = 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  b = 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  if ( a is not b): print(</a:t>
            </a:r>
            <a:r>
              <a:rPr lang="en-US" altLang="zh-CN" dirty="0" err="1"/>
              <a:t>i</a:t>
            </a:r>
            <a:r>
              <a:rPr lang="en-US" altLang="zh-CN" dirty="0"/>
              <a:t>)     # </a:t>
            </a:r>
            <a:r>
              <a:rPr lang="zh-CN" altLang="en-US" dirty="0"/>
              <a:t>仅仅打印那些值相同而</a:t>
            </a:r>
            <a:r>
              <a:rPr lang="en-US" altLang="zh-CN" dirty="0"/>
              <a:t>ID</a:t>
            </a:r>
            <a:r>
              <a:rPr lang="zh-CN" altLang="en-US" dirty="0"/>
              <a:t>不同的整数</a:t>
            </a:r>
          </a:p>
          <a:p>
            <a:r>
              <a:rPr lang="zh-CN" altLang="en-US" dirty="0"/>
              <a:t>另外</a:t>
            </a:r>
            <a:r>
              <a:rPr lang="en-US" altLang="zh-CN" dirty="0"/>
              <a:t>python</a:t>
            </a:r>
            <a:r>
              <a:rPr lang="zh-CN" altLang="en-US" dirty="0"/>
              <a:t>解释器也对字符串作了一些对象缓存优化，因此字符串也会有</a:t>
            </a:r>
            <a:r>
              <a:rPr lang="en-US" altLang="zh-CN" dirty="0" err="1"/>
              <a:t>int</a:t>
            </a:r>
            <a:r>
              <a:rPr lang="zh-CN" altLang="en-US" dirty="0"/>
              <a:t>类似的行为。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注意这里</a:t>
            </a:r>
            <a:endParaRPr lang="en-US" altLang="zh-CN" dirty="0"/>
          </a:p>
          <a:p>
            <a:r>
              <a:rPr lang="zh-CN" altLang="en-US" dirty="0"/>
              <a:t>这里写法实际是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 err="1"/>
              <a:t>i</a:t>
            </a:r>
            <a:r>
              <a:rPr lang="en-US" altLang="zh-CN" dirty="0"/>
              <a:t>=250</a:t>
            </a:r>
          </a:p>
          <a:p>
            <a:r>
              <a:rPr lang="en-US" altLang="zh-CN" dirty="0"/>
              <a:t>a</a:t>
            </a:r>
            <a:r>
              <a:rPr lang="en-US" altLang="zh-CN" baseline="0" dirty="0"/>
              <a:t> =250</a:t>
            </a:r>
          </a:p>
          <a:p>
            <a:r>
              <a:rPr lang="en-US" altLang="zh-CN" baseline="0" dirty="0"/>
              <a:t>b =250</a:t>
            </a:r>
          </a:p>
          <a:p>
            <a:endParaRPr lang="en-US" altLang="zh-CN" baseline="0" dirty="0"/>
          </a:p>
          <a:p>
            <a:r>
              <a:rPr lang="zh-CN" altLang="en-US" baseline="0" dirty="0"/>
              <a:t>不能写成</a:t>
            </a:r>
            <a:endParaRPr lang="en-US" altLang="zh-CN" baseline="0" dirty="0"/>
          </a:p>
          <a:p>
            <a:r>
              <a:rPr lang="en-US" altLang="zh-CN" baseline="0" dirty="0"/>
              <a:t>a=</a:t>
            </a:r>
            <a:r>
              <a:rPr lang="en-US" altLang="zh-CN" baseline="0" dirty="0" err="1"/>
              <a:t>i</a:t>
            </a:r>
            <a:endParaRPr lang="en-US" altLang="zh-CN" baseline="0" dirty="0"/>
          </a:p>
          <a:p>
            <a:r>
              <a:rPr lang="en-US" altLang="zh-CN" baseline="0" dirty="0"/>
              <a:t>b =</a:t>
            </a:r>
            <a:r>
              <a:rPr lang="en-US" altLang="zh-CN" baseline="0" dirty="0" err="1"/>
              <a:t>i</a:t>
            </a:r>
            <a:endParaRPr lang="en-US" altLang="zh-CN" baseline="0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6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54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51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[n for n in </a:t>
            </a:r>
            <a:r>
              <a:rPr lang="en-US" altLang="zh-CN" dirty="0" err="1">
                <a:solidFill>
                  <a:srgbClr val="FF0000"/>
                </a:solidFill>
              </a:rPr>
              <a:t>dir</a:t>
            </a:r>
            <a:r>
              <a:rPr lang="en-US" altLang="zh-CN" dirty="0">
                <a:solidFill>
                  <a:srgbClr val="FF0000"/>
                </a:solidFill>
              </a:rPr>
              <a:t>([object]) if not </a:t>
            </a:r>
            <a:r>
              <a:rPr lang="en-US" altLang="zh-CN" dirty="0" err="1">
                <a:solidFill>
                  <a:srgbClr val="FF0000"/>
                </a:solidFill>
              </a:rPr>
              <a:t>n.startswith</a:t>
            </a:r>
            <a:r>
              <a:rPr lang="en-US" altLang="zh-CN" dirty="0">
                <a:solidFill>
                  <a:srgbClr val="FF0000"/>
                </a:solidFill>
              </a:rPr>
              <a:t>('_')]  </a:t>
            </a:r>
            <a:r>
              <a:rPr lang="zh-CN" altLang="en-US" dirty="0">
                <a:solidFill>
                  <a:srgbClr val="FF0000"/>
                </a:solidFill>
              </a:rPr>
              <a:t>过滤掉以</a:t>
            </a:r>
            <a:r>
              <a:rPr lang="en-US" altLang="zh-CN" dirty="0">
                <a:solidFill>
                  <a:srgbClr val="FF0000"/>
                </a:solidFill>
              </a:rPr>
              <a:t>_</a:t>
            </a:r>
            <a:r>
              <a:rPr lang="zh-CN" altLang="en-US" dirty="0">
                <a:solidFill>
                  <a:srgbClr val="FF0000"/>
                </a:solidFill>
              </a:rPr>
              <a:t>开头的属性，在第二章中介绍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10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&gt;&gt;&gt; help()</a:t>
            </a:r>
          </a:p>
          <a:p>
            <a:endParaRPr lang="en-US" altLang="zh-CN" dirty="0"/>
          </a:p>
          <a:p>
            <a:r>
              <a:rPr lang="en-US" altLang="zh-CN" dirty="0"/>
              <a:t>Welcome to Python 3.5's help utility!</a:t>
            </a:r>
          </a:p>
          <a:p>
            <a:endParaRPr lang="en-US" altLang="zh-CN" dirty="0"/>
          </a:p>
          <a:p>
            <a:r>
              <a:rPr lang="en-US" altLang="zh-CN" dirty="0"/>
              <a:t>If this is your first time using Python, you should definitely check out</a:t>
            </a:r>
          </a:p>
          <a:p>
            <a:r>
              <a:rPr lang="en-US" altLang="zh-CN" dirty="0"/>
              <a:t>the tutorial on the Internet at http://docs.python.org/3.5/tutorial/.</a:t>
            </a:r>
          </a:p>
          <a:p>
            <a:endParaRPr lang="en-US" altLang="zh-CN" dirty="0"/>
          </a:p>
          <a:p>
            <a:r>
              <a:rPr lang="en-US" altLang="zh-CN" dirty="0"/>
              <a:t>Enter the name of any module, keyword, or topic to get help on writing</a:t>
            </a:r>
          </a:p>
          <a:p>
            <a:r>
              <a:rPr lang="en-US" altLang="zh-CN" dirty="0"/>
              <a:t>Python programs and using Python modules.  To quit this help utility and</a:t>
            </a:r>
          </a:p>
          <a:p>
            <a:r>
              <a:rPr lang="en-US" altLang="zh-CN" dirty="0"/>
              <a:t>return to the interpreter, just type "quit".</a:t>
            </a:r>
          </a:p>
          <a:p>
            <a:endParaRPr lang="en-US" altLang="zh-CN" dirty="0"/>
          </a:p>
          <a:p>
            <a:r>
              <a:rPr lang="en-US" altLang="zh-CN" dirty="0"/>
              <a:t>To get a list of available modules, keywords, symbols, or topics, type</a:t>
            </a:r>
          </a:p>
          <a:p>
            <a:r>
              <a:rPr lang="en-US" altLang="zh-CN" dirty="0"/>
              <a:t>"modules", "keywords", "symbols", or "topics".  Each module also comes</a:t>
            </a:r>
          </a:p>
          <a:p>
            <a:r>
              <a:rPr lang="en-US" altLang="zh-CN" dirty="0"/>
              <a:t>with a one-line summary of what it does; to list the modules whose name</a:t>
            </a:r>
          </a:p>
          <a:p>
            <a:r>
              <a:rPr lang="en-US" altLang="zh-CN" dirty="0"/>
              <a:t>or summary contain a given string such as "spam", type "modules spam".</a:t>
            </a:r>
          </a:p>
          <a:p>
            <a:endParaRPr lang="en-US" altLang="zh-CN" dirty="0"/>
          </a:p>
          <a:p>
            <a:r>
              <a:rPr lang="en-US" altLang="zh-CN" dirty="0"/>
              <a:t>help&gt; print</a:t>
            </a:r>
          </a:p>
          <a:p>
            <a:r>
              <a:rPr lang="en-US" altLang="zh-CN" dirty="0"/>
              <a:t>Help on built-in function print in module </a:t>
            </a:r>
            <a:r>
              <a:rPr lang="en-US" altLang="zh-CN" dirty="0" err="1"/>
              <a:t>builtins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print(...)</a:t>
            </a:r>
          </a:p>
          <a:p>
            <a:r>
              <a:rPr lang="en-US" altLang="zh-CN" dirty="0"/>
              <a:t>    print(value, ..., </a:t>
            </a:r>
            <a:r>
              <a:rPr lang="en-US" altLang="zh-CN" dirty="0" err="1"/>
              <a:t>sep</a:t>
            </a:r>
            <a:r>
              <a:rPr lang="en-US" altLang="zh-CN" dirty="0"/>
              <a:t>=' ', end='\n', file=</a:t>
            </a:r>
            <a:r>
              <a:rPr lang="en-US" altLang="zh-CN" dirty="0" err="1"/>
              <a:t>sys.stdout</a:t>
            </a:r>
            <a:r>
              <a:rPr lang="en-US" altLang="zh-CN" dirty="0"/>
              <a:t>, flush=False)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Prints the values to a stream, or to </a:t>
            </a:r>
            <a:r>
              <a:rPr lang="en-US" altLang="zh-CN" dirty="0" err="1"/>
              <a:t>sys.stdout</a:t>
            </a:r>
            <a:r>
              <a:rPr lang="en-US" altLang="zh-CN" dirty="0"/>
              <a:t> by default.</a:t>
            </a:r>
          </a:p>
          <a:p>
            <a:r>
              <a:rPr lang="en-US" altLang="zh-CN" dirty="0"/>
              <a:t>    Optional keyword arguments:</a:t>
            </a:r>
          </a:p>
          <a:p>
            <a:r>
              <a:rPr lang="en-US" altLang="zh-CN" dirty="0"/>
              <a:t>    file:  a file-like object (stream); defaults to the current </a:t>
            </a:r>
            <a:r>
              <a:rPr lang="en-US" altLang="zh-CN" dirty="0" err="1"/>
              <a:t>sys.stdout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sep</a:t>
            </a:r>
            <a:r>
              <a:rPr lang="en-US" altLang="zh-CN" dirty="0"/>
              <a:t>:   string inserted between values, default a space.</a:t>
            </a:r>
          </a:p>
          <a:p>
            <a:r>
              <a:rPr lang="en-US" altLang="zh-CN" dirty="0"/>
              <a:t>    end:   string appended after the last value, default a newline.</a:t>
            </a:r>
          </a:p>
          <a:p>
            <a:r>
              <a:rPr lang="en-US" altLang="zh-CN" dirty="0"/>
              <a:t>    flush: whether to forcibly flush the stream.</a:t>
            </a:r>
          </a:p>
          <a:p>
            <a:endParaRPr lang="en-US" altLang="zh-CN" dirty="0"/>
          </a:p>
          <a:p>
            <a:r>
              <a:rPr lang="en-US" altLang="zh-CN" dirty="0"/>
              <a:t>help&gt; quit</a:t>
            </a:r>
          </a:p>
          <a:p>
            <a:endParaRPr lang="en-US" altLang="zh-CN" dirty="0"/>
          </a:p>
          <a:p>
            <a:r>
              <a:rPr lang="en-US" altLang="zh-CN" dirty="0"/>
              <a:t>You are now leaving help and returning to the Python interpreter.</a:t>
            </a:r>
          </a:p>
          <a:p>
            <a:r>
              <a:rPr lang="en-US" altLang="zh-CN" dirty="0"/>
              <a:t>If you want to ask for help on a particular object directly from the</a:t>
            </a:r>
          </a:p>
          <a:p>
            <a:r>
              <a:rPr lang="en-US" altLang="zh-CN" dirty="0"/>
              <a:t>interpreter, you can type "help(object)".  Executing "help('string')"</a:t>
            </a:r>
          </a:p>
          <a:p>
            <a:r>
              <a:rPr lang="en-US" altLang="zh-CN" dirty="0"/>
              <a:t>has the same effect as typing a particular string at the help&gt; prompt.</a:t>
            </a:r>
          </a:p>
          <a:p>
            <a:r>
              <a:rPr lang="en-US" altLang="zh-CN" dirty="0"/>
              <a:t>&gt;&gt;&gt;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60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&gt;&gt;&gt; help()</a:t>
            </a:r>
          </a:p>
          <a:p>
            <a:endParaRPr lang="en-US" altLang="zh-CN" dirty="0"/>
          </a:p>
          <a:p>
            <a:r>
              <a:rPr lang="en-US" altLang="zh-CN" dirty="0"/>
              <a:t>Welcome to Python 3.5's help utility!</a:t>
            </a:r>
          </a:p>
          <a:p>
            <a:endParaRPr lang="en-US" altLang="zh-CN" dirty="0"/>
          </a:p>
          <a:p>
            <a:r>
              <a:rPr lang="en-US" altLang="zh-CN" dirty="0"/>
              <a:t>If this is your first time using Python, you should definitely check out</a:t>
            </a:r>
          </a:p>
          <a:p>
            <a:r>
              <a:rPr lang="en-US" altLang="zh-CN" dirty="0"/>
              <a:t>the tutorial on the Internet at http://docs.python.org/3.5/tutorial/.</a:t>
            </a:r>
          </a:p>
          <a:p>
            <a:endParaRPr lang="en-US" altLang="zh-CN" dirty="0"/>
          </a:p>
          <a:p>
            <a:r>
              <a:rPr lang="en-US" altLang="zh-CN" dirty="0"/>
              <a:t>Enter the name of any module, keyword, or topic to get help on writing</a:t>
            </a:r>
          </a:p>
          <a:p>
            <a:r>
              <a:rPr lang="en-US" altLang="zh-CN" dirty="0"/>
              <a:t>Python programs and using Python modules.  To quit this help utility and</a:t>
            </a:r>
          </a:p>
          <a:p>
            <a:r>
              <a:rPr lang="en-US" altLang="zh-CN" dirty="0"/>
              <a:t>return to the interpreter, just type "quit".</a:t>
            </a:r>
          </a:p>
          <a:p>
            <a:endParaRPr lang="en-US" altLang="zh-CN" dirty="0"/>
          </a:p>
          <a:p>
            <a:r>
              <a:rPr lang="en-US" altLang="zh-CN" dirty="0"/>
              <a:t>To get a list of available modules, keywords, symbols, or topics, type</a:t>
            </a:r>
          </a:p>
          <a:p>
            <a:r>
              <a:rPr lang="en-US" altLang="zh-CN" dirty="0"/>
              <a:t>"modules", "keywords", "symbols", or "topics".  Each module also comes</a:t>
            </a:r>
          </a:p>
          <a:p>
            <a:r>
              <a:rPr lang="en-US" altLang="zh-CN" dirty="0"/>
              <a:t>with a one-line summary of what it does; to list the modules whose name</a:t>
            </a:r>
          </a:p>
          <a:p>
            <a:r>
              <a:rPr lang="en-US" altLang="zh-CN" dirty="0"/>
              <a:t>or summary contain a given string such as "spam", type "modules spam".</a:t>
            </a:r>
          </a:p>
          <a:p>
            <a:endParaRPr lang="en-US" altLang="zh-CN" dirty="0"/>
          </a:p>
          <a:p>
            <a:r>
              <a:rPr lang="en-US" altLang="zh-CN" dirty="0"/>
              <a:t>help&gt; print</a:t>
            </a:r>
          </a:p>
          <a:p>
            <a:r>
              <a:rPr lang="en-US" altLang="zh-CN" dirty="0"/>
              <a:t>Help on built-in function print in module </a:t>
            </a:r>
            <a:r>
              <a:rPr lang="en-US" altLang="zh-CN" dirty="0" err="1"/>
              <a:t>builtins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print(...)</a:t>
            </a:r>
          </a:p>
          <a:p>
            <a:r>
              <a:rPr lang="en-US" altLang="zh-CN" dirty="0"/>
              <a:t>    print(value, ..., </a:t>
            </a:r>
            <a:r>
              <a:rPr lang="en-US" altLang="zh-CN" dirty="0" err="1"/>
              <a:t>sep</a:t>
            </a:r>
            <a:r>
              <a:rPr lang="en-US" altLang="zh-CN" dirty="0"/>
              <a:t>=' ', end='\n', file=</a:t>
            </a:r>
            <a:r>
              <a:rPr lang="en-US" altLang="zh-CN" dirty="0" err="1"/>
              <a:t>sys.stdout</a:t>
            </a:r>
            <a:r>
              <a:rPr lang="en-US" altLang="zh-CN" dirty="0"/>
              <a:t>, flush=False)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Prints the values to a stream, or to </a:t>
            </a:r>
            <a:r>
              <a:rPr lang="en-US" altLang="zh-CN" dirty="0" err="1"/>
              <a:t>sys.stdout</a:t>
            </a:r>
            <a:r>
              <a:rPr lang="en-US" altLang="zh-CN" dirty="0"/>
              <a:t> by default.</a:t>
            </a:r>
          </a:p>
          <a:p>
            <a:r>
              <a:rPr lang="en-US" altLang="zh-CN" dirty="0"/>
              <a:t>    Optional keyword arguments:</a:t>
            </a:r>
          </a:p>
          <a:p>
            <a:r>
              <a:rPr lang="en-US" altLang="zh-CN" dirty="0"/>
              <a:t>    file:  a file-like object (stream); defaults to the current </a:t>
            </a:r>
            <a:r>
              <a:rPr lang="en-US" altLang="zh-CN" dirty="0" err="1"/>
              <a:t>sys.stdout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sep</a:t>
            </a:r>
            <a:r>
              <a:rPr lang="en-US" altLang="zh-CN" dirty="0"/>
              <a:t>:   string inserted between values, default a space.</a:t>
            </a:r>
          </a:p>
          <a:p>
            <a:r>
              <a:rPr lang="en-US" altLang="zh-CN" dirty="0"/>
              <a:t>    end:   string appended after the last value, default a newline.</a:t>
            </a:r>
          </a:p>
          <a:p>
            <a:r>
              <a:rPr lang="en-US" altLang="zh-CN" dirty="0"/>
              <a:t>    flush: whether to forcibly flush the stream.</a:t>
            </a:r>
          </a:p>
          <a:p>
            <a:endParaRPr lang="en-US" altLang="zh-CN" dirty="0"/>
          </a:p>
          <a:p>
            <a:r>
              <a:rPr lang="en-US" altLang="zh-CN" dirty="0"/>
              <a:t>help&gt; quit</a:t>
            </a:r>
          </a:p>
          <a:p>
            <a:endParaRPr lang="en-US" altLang="zh-CN" dirty="0"/>
          </a:p>
          <a:p>
            <a:r>
              <a:rPr lang="en-US" altLang="zh-CN" dirty="0"/>
              <a:t>You are now leaving help and returning to the Python interpreter.</a:t>
            </a:r>
          </a:p>
          <a:p>
            <a:r>
              <a:rPr lang="en-US" altLang="zh-CN" dirty="0"/>
              <a:t>If you want to ask for help on a particular object directly from the</a:t>
            </a:r>
          </a:p>
          <a:p>
            <a:r>
              <a:rPr lang="en-US" altLang="zh-CN" dirty="0"/>
              <a:t>interpreter, you can type "help(object)".  Executing "help('string')"</a:t>
            </a:r>
          </a:p>
          <a:p>
            <a:r>
              <a:rPr lang="en-US" altLang="zh-CN" dirty="0"/>
              <a:t>has the same effect as typing a particular string at the help&gt; prompt.</a:t>
            </a:r>
          </a:p>
          <a:p>
            <a:r>
              <a:rPr lang="en-US" altLang="zh-CN" dirty="0"/>
              <a:t>&gt;&gt;&gt;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4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宋体" panose="02010600030101010101" pitchFamily="2" charset="-122"/>
              </a:rPr>
              <a:t>变量名是否合法？  </a:t>
            </a: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宋体" panose="02010600030101010101" pitchFamily="2" charset="-122"/>
              </a:rPr>
              <a:t>如何判断</a:t>
            </a:r>
            <a:r>
              <a:rPr lang="zh-CN" altLang="en-US" sz="1200" baseline="0" dirty="0">
                <a:latin typeface="宋体" panose="02010600030101010101" pitchFamily="2" charset="-122"/>
              </a:rPr>
              <a:t> </a:t>
            </a:r>
            <a:r>
              <a:rPr lang="en-US" altLang="zh-CN" sz="1200" baseline="0" dirty="0">
                <a:latin typeface="宋体" panose="02010600030101010101" pitchFamily="2" charset="-122"/>
              </a:rPr>
              <a:t>immutable</a:t>
            </a:r>
            <a:r>
              <a:rPr lang="zh-CN" altLang="en-US" sz="1200" baseline="0" dirty="0">
                <a:latin typeface="宋体" panose="02010600030101010101" pitchFamily="2" charset="-122"/>
              </a:rPr>
              <a:t>和 </a:t>
            </a:r>
            <a:r>
              <a:rPr lang="en-US" altLang="zh-CN" sz="1200" baseline="0" dirty="0">
                <a:latin typeface="宋体" panose="02010600030101010101" pitchFamily="2" charset="-122"/>
              </a:rPr>
              <a:t>mutable</a:t>
            </a:r>
            <a:r>
              <a:rPr lang="zh-CN" altLang="en-US" sz="1200" baseline="0" dirty="0">
                <a:latin typeface="宋体" panose="02010600030101010101" pitchFamily="2" charset="-122"/>
              </a:rPr>
              <a:t>，  </a:t>
            </a:r>
            <a:endParaRPr lang="en-US" altLang="zh-CN" sz="1200" baseline="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st1 = set((1,2,3,4))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st2 = set((1,2,3,4))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id(st2) == id(st3)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st1 is st2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False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st1 == st2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True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s1 = 'Hello'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s2 = 'Hello'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id(s1) == id(s2)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True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id(s1)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56616192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id(s2)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56616192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&gt;&gt;&gt; s1 is s2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宋体" panose="02010600030101010101" pitchFamily="2" charset="-122"/>
              </a:rPr>
              <a:t>True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宋体" panose="02010600030101010101" pitchFamily="2" charset="-122"/>
              </a:rPr>
              <a:t>，多个单词时后面的单词首字母大写，即驼峰命名法（</a:t>
            </a:r>
            <a:r>
              <a:rPr lang="en-US" altLang="zh-CN" sz="1200" dirty="0" err="1">
                <a:latin typeface="宋体" panose="02010600030101010101" pitchFamily="2" charset="-122"/>
              </a:rPr>
              <a:t>camelCase</a:t>
            </a:r>
            <a:r>
              <a:rPr lang="zh-CN" altLang="en-US" sz="1200" dirty="0">
                <a:latin typeface="宋体" panose="02010600030101010101" pitchFamily="2" charset="-122"/>
              </a:rPr>
              <a:t>），比如</a:t>
            </a:r>
            <a:r>
              <a:rPr lang="en-US" altLang="zh-CN" sz="1200" dirty="0" err="1">
                <a:latin typeface="宋体" panose="02010600030101010101" pitchFamily="2" charset="-122"/>
              </a:rPr>
              <a:t>numberOfStudents</a:t>
            </a:r>
            <a:r>
              <a:rPr lang="en-US" altLang="zh-CN" sz="1200" dirty="0">
                <a:latin typeface="宋体" panose="02010600030101010101" pitchFamily="2" charset="-122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宋体" panose="02010600030101010101" pitchFamily="2" charset="-122"/>
              </a:rPr>
              <a:t>查看关键字和内置函数等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1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移动平台： </a:t>
            </a:r>
            <a:r>
              <a:rPr lang="en-US" altLang="zh-CN" dirty="0"/>
              <a:t>ARM</a:t>
            </a:r>
          </a:p>
          <a:p>
            <a:r>
              <a:rPr lang="zh-CN" altLang="en-US" dirty="0"/>
              <a:t>通信和服务器领域： </a:t>
            </a:r>
            <a:r>
              <a:rPr lang="en-US" altLang="zh-CN" dirty="0"/>
              <a:t>PowerPC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284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现场翻译和书面翻译的区别 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3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Dutch pronunciation: </a:t>
            </a:r>
            <a:r>
              <a:rPr lang="en-US" altLang="zh-CN" dirty="0">
                <a:hlinkClick r:id="rId3" tooltip="Help:IPA/Dutch"/>
              </a:rPr>
              <a:t>[ˈ</a:t>
            </a:r>
            <a:r>
              <a:rPr lang="en-US" altLang="zh-CN" dirty="0" err="1">
                <a:hlinkClick r:id="rId3" tooltip="Help:IPA/Dutch"/>
              </a:rPr>
              <a:t>ɣido</a:t>
            </a:r>
            <a:r>
              <a:rPr lang="en-US" altLang="zh-CN" dirty="0">
                <a:hlinkClick r:id="rId3" tooltip="Help:IPA/Dutch"/>
              </a:rPr>
              <a:t> </a:t>
            </a:r>
            <a:r>
              <a:rPr lang="en-US" altLang="zh-CN" dirty="0" err="1">
                <a:hlinkClick r:id="rId3" tooltip="Help:IPA/Dutch"/>
              </a:rPr>
              <a:t>vɑn</a:t>
            </a:r>
            <a:r>
              <a:rPr lang="en-US" altLang="zh-CN" dirty="0">
                <a:hlinkClick r:id="rId3" tooltip="Help:IPA/Dutch"/>
              </a:rPr>
              <a:t> ˈ</a:t>
            </a:r>
            <a:r>
              <a:rPr lang="en-US" altLang="zh-CN" dirty="0" err="1">
                <a:hlinkClick r:id="rId3" tooltip="Help:IPA/Dutch"/>
              </a:rPr>
              <a:t>rɔsʏm</a:t>
            </a:r>
            <a:r>
              <a:rPr lang="en-US" altLang="zh-CN" dirty="0">
                <a:hlinkClick r:id="rId3" tooltip="Help:IPA/Dutch"/>
              </a:rPr>
              <a:t>, -</a:t>
            </a:r>
            <a:r>
              <a:rPr lang="en-US" altLang="zh-CN" dirty="0" err="1">
                <a:hlinkClick r:id="rId3" tooltip="Help:IPA/Dutch"/>
              </a:rPr>
              <a:t>səm</a:t>
            </a:r>
            <a:r>
              <a:rPr lang="en-US" altLang="zh-CN" dirty="0">
                <a:hlinkClick r:id="rId3" tooltip="Help:IPA/Dutch"/>
              </a:rPr>
              <a:t>]</a:t>
            </a:r>
            <a:r>
              <a:rPr lang="en-US" altLang="zh-CN" dirty="0"/>
              <a:t>  </a:t>
            </a:r>
            <a:r>
              <a:rPr lang="en-US" altLang="zh-CN" dirty="0" err="1"/>
              <a:t>gwidoʊ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终身仁慈独裁者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Benevolent Dictator For Life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BDFL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）是少数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开源软件"/>
              </a:rPr>
              <a:t>开源软件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开发者所拥有的头衔。他们通常是某一项目的创始人，并在该项目社区出现争议时拥有最终的决定权。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dirty="0"/>
              <a:t>http://www.pyinstaller.org</a:t>
            </a:r>
          </a:p>
          <a:p>
            <a:endParaRPr lang="en-US" altLang="zh-CN" dirty="0"/>
          </a:p>
          <a:p>
            <a:r>
              <a:rPr lang="en-US" altLang="zh-CN" dirty="0" err="1"/>
              <a:t>alphago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宋体" panose="02010600030101010101" pitchFamily="2" charset="-122"/>
              </a:rPr>
              <a:t>引力波数据分析采用</a:t>
            </a:r>
            <a:r>
              <a:rPr lang="en-US" altLang="zh-CN" dirty="0">
                <a:latin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</a:rPr>
              <a:t>实现</a:t>
            </a:r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</a:rPr>
              <a:t>gwpy</a:t>
            </a:r>
            <a:r>
              <a:rPr lang="en-US" altLang="zh-CN" dirty="0">
                <a:latin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hlinkClick r:id="rId5"/>
              </a:rPr>
              <a:t>https://github.com/gwpy/gwpy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Google</a:t>
            </a:r>
            <a:r>
              <a:rPr lang="zh-CN" altLang="en-US" dirty="0">
                <a:latin typeface="宋体" panose="02010600030101010101" pitchFamily="2" charset="-122"/>
              </a:rPr>
              <a:t>开源的机器学习系统</a:t>
            </a:r>
            <a:r>
              <a:rPr lang="en-US" altLang="zh-CN" dirty="0" err="1">
                <a:latin typeface="宋体" panose="02010600030101010101" pitchFamily="2" charset="-122"/>
              </a:rPr>
              <a:t>TensorFlow</a:t>
            </a:r>
            <a:r>
              <a:rPr lang="en-US" altLang="zh-CN" dirty="0">
                <a:latin typeface="宋体" panose="02010600030101010101" pitchFamily="2" charset="-122"/>
              </a:rPr>
              <a:t> https://github.com/tensorflow/tensorflow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6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zh-CN" altLang="zh-CN" dirty="0"/>
              <a:t>3.x版本与2.x版本并不</a:t>
            </a:r>
            <a:r>
              <a:rPr lang="zh-CN" altLang="en-US" dirty="0"/>
              <a:t>完全</a:t>
            </a:r>
            <a:r>
              <a:rPr lang="zh-CN" altLang="zh-CN" dirty="0"/>
              <a:t>兼容</a:t>
            </a:r>
            <a:endParaRPr lang="en-US" altLang="zh-CN" dirty="0"/>
          </a:p>
          <a:p>
            <a:pPr lvl="2">
              <a:lnSpc>
                <a:spcPct val="80000"/>
              </a:lnSpc>
            </a:pPr>
            <a:r>
              <a:rPr lang="en-US" altLang="zh-CN" dirty="0"/>
              <a:t>Python3: </a:t>
            </a:r>
            <a:r>
              <a:rPr lang="zh-CN" altLang="en-US" dirty="0"/>
              <a:t> </a:t>
            </a:r>
            <a:r>
              <a:rPr lang="en-US" altLang="zh-CN" dirty="0"/>
              <a:t>print(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Python2: print ‘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zh-CN" altLang="en-US" dirty="0"/>
              <a:t>绝大部分扩展库同时支持</a:t>
            </a:r>
            <a:r>
              <a:rPr lang="en-US" altLang="zh-CN" dirty="0"/>
              <a:t>Python2</a:t>
            </a:r>
            <a:r>
              <a:rPr lang="zh-CN" altLang="en-US" dirty="0"/>
              <a:t>和</a:t>
            </a:r>
            <a:r>
              <a:rPr lang="en-US" altLang="zh-CN" dirty="0"/>
              <a:t>Python3</a:t>
            </a:r>
            <a:r>
              <a:rPr lang="zh-CN" altLang="en-US" dirty="0"/>
              <a:t>，但是仍有少量扩展库仅支持</a:t>
            </a:r>
            <a:r>
              <a:rPr lang="en-US" altLang="zh-CN" dirty="0"/>
              <a:t>Python2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提供</a:t>
            </a:r>
            <a:r>
              <a:rPr lang="en-US" altLang="zh-CN" dirty="0"/>
              <a:t>2to3</a:t>
            </a:r>
            <a:r>
              <a:rPr lang="zh-CN" altLang="en-US" dirty="0"/>
              <a:t>的转换工具，将支持</a:t>
            </a:r>
            <a:r>
              <a:rPr lang="en-US" altLang="zh-CN" dirty="0"/>
              <a:t>Python2</a:t>
            </a:r>
            <a:r>
              <a:rPr lang="zh-CN" altLang="en-US" dirty="0"/>
              <a:t>的代码转换为</a:t>
            </a:r>
            <a:r>
              <a:rPr lang="en-US" altLang="zh-CN" dirty="0"/>
              <a:t>Python3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查看正在使用的</a:t>
            </a:r>
            <a:r>
              <a:rPr lang="en-US" altLang="zh-CN" dirty="0"/>
              <a:t>Python</a:t>
            </a:r>
            <a:r>
              <a:rPr lang="zh-CN" altLang="en-US" dirty="0"/>
              <a:t>版本的方法（在所启动的IDLE界面也可以直接看到）</a:t>
            </a:r>
            <a:endParaRPr lang="en-US" altLang="zh-CN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&gt;&gt;&gt; import sys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sys.version</a:t>
            </a:r>
            <a:endParaRPr lang="en-US" altLang="zh-CN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'2.7.8 (default, Jun 30 2014, 16:08:48) [MSC v.1500 64 bit (AMD64)]'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sys.version_info</a:t>
            </a:r>
            <a:endParaRPr lang="en-US" altLang="zh-CN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 err="1"/>
              <a:t>sys.version_info</a:t>
            </a:r>
            <a:r>
              <a:rPr lang="en-US" altLang="zh-CN" dirty="0"/>
              <a:t>(major=2, minor=7, micro=8, </a:t>
            </a:r>
            <a:r>
              <a:rPr lang="en-US" altLang="zh-CN" dirty="0" err="1"/>
              <a:t>releaselevel</a:t>
            </a:r>
            <a:r>
              <a:rPr lang="en-US" altLang="zh-CN" dirty="0"/>
              <a:t>='final', serial=0)</a:t>
            </a:r>
            <a:endParaRPr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/>
              <a:t>可采用</a:t>
            </a:r>
            <a:r>
              <a:rPr lang="en-US" altLang="zh-CN" sz="1100" dirty="0" err="1"/>
              <a:t>virtualenv</a:t>
            </a:r>
            <a:r>
              <a:rPr lang="zh-CN" altLang="en-US" sz="1200" dirty="0"/>
              <a:t>为一个应用创建一套“隔离”的</a:t>
            </a:r>
            <a:r>
              <a:rPr lang="en-US" altLang="zh-CN" sz="1200" dirty="0"/>
              <a:t>Python</a:t>
            </a:r>
            <a:r>
              <a:rPr lang="zh-CN" altLang="en-US" sz="1200" dirty="0"/>
              <a:t>运行环境</a:t>
            </a:r>
            <a:endParaRPr lang="en-US" altLang="zh-CN" sz="1100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，可通过更改系统环境变量</a:t>
            </a:r>
            <a:r>
              <a:rPr lang="en-US" altLang="zh-CN" sz="1200" dirty="0"/>
              <a:t>path</a:t>
            </a:r>
            <a:r>
              <a:rPr lang="zh-CN" altLang="en-US" sz="1200" dirty="0"/>
              <a:t>来决定缺省使用哪个版本</a:t>
            </a:r>
            <a:endParaRPr lang="en-US" altLang="zh-CN" sz="1200" dirty="0"/>
          </a:p>
          <a:p>
            <a:endParaRPr lang="en-US" altLang="zh-CN" dirty="0"/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the last of the 2.x series, 2.7 received bugfix support until 2020. Support officially stopped January 1 2020, and 2.7.18 code freeze occurred on January 1 2020, but the final release will occur after that date.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future release dates: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2.7.18 release candidate early April, 2020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2.7.18 mid-April, 2020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66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Python 2.x</a:t>
            </a:r>
            <a:r>
              <a:rPr lang="zh-CN" altLang="en-US" sz="1200" dirty="0"/>
              <a:t>系列最迟将于</a:t>
            </a:r>
            <a:r>
              <a:rPr lang="en-US" altLang="zh-CN" sz="1200" dirty="0"/>
              <a:t>2020</a:t>
            </a:r>
            <a:r>
              <a:rPr lang="zh-CN" altLang="en-US" sz="1200" dirty="0"/>
              <a:t>年</a:t>
            </a:r>
            <a:r>
              <a:rPr lang="zh-CN" altLang="en-US" sz="1200" dirty="0">
                <a:solidFill>
                  <a:srgbClr val="FF0000"/>
                </a:solidFill>
              </a:rPr>
              <a:t>全面放弃维护和更新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E7CB3F-8DE1-9A41-A485-F5AA98C63D2D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2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在</a:t>
            </a:r>
            <a:r>
              <a:rPr lang="en-US" altLang="zh-CN" sz="1200" dirty="0"/>
              <a:t>python</a:t>
            </a:r>
            <a:r>
              <a:rPr lang="zh-CN" altLang="en-US" sz="1200" dirty="0"/>
              <a:t>以前的版本中，</a:t>
            </a:r>
            <a:r>
              <a:rPr lang="en-US" altLang="zh-CN" sz="1200" dirty="0"/>
              <a:t>Mac</a:t>
            </a:r>
            <a:r>
              <a:rPr lang="en-US" altLang="zh-CN" sz="1200" baseline="0" dirty="0"/>
              <a:t> OS X</a:t>
            </a:r>
            <a:r>
              <a:rPr lang="zh-CN" altLang="en-US" sz="1200" baseline="0" dirty="0"/>
              <a:t>上的</a:t>
            </a:r>
            <a:r>
              <a:rPr lang="en-US" altLang="zh-CN" sz="1200" dirty="0"/>
              <a:t>Python</a:t>
            </a:r>
            <a:r>
              <a:rPr lang="zh-CN" altLang="en-US" sz="1200" dirty="0"/>
              <a:t>自带的集成开发平台</a:t>
            </a:r>
            <a:r>
              <a:rPr lang="en-US" altLang="zh-CN" sz="1200" dirty="0"/>
              <a:t>IDLE</a:t>
            </a:r>
            <a:r>
              <a:rPr lang="zh-CN" altLang="en-US" sz="1200" dirty="0"/>
              <a:t>依赖于第三方的库</a:t>
            </a:r>
            <a:r>
              <a:rPr lang="en-US" altLang="zh-CN" sz="1200" dirty="0" err="1"/>
              <a:t>Tcl</a:t>
            </a:r>
            <a:r>
              <a:rPr lang="en-US" altLang="zh-CN" sz="1200" dirty="0"/>
              <a:t>/</a:t>
            </a:r>
            <a:r>
              <a:rPr lang="en-US" altLang="zh-CN" sz="1200" dirty="0" err="1"/>
              <a:t>Tk</a:t>
            </a:r>
            <a:r>
              <a:rPr lang="zh-CN" altLang="en-US" sz="1200" dirty="0"/>
              <a:t>，如果发现</a:t>
            </a:r>
            <a:r>
              <a:rPr lang="en-US" altLang="zh-CN" sz="1200" dirty="0"/>
              <a:t>IDLE</a:t>
            </a:r>
            <a:r>
              <a:rPr lang="zh-CN" altLang="en-US" sz="1200" dirty="0"/>
              <a:t>中无法输入中文时，需要下载合适的</a:t>
            </a:r>
            <a:r>
              <a:rPr lang="en-US" altLang="zh-CN" sz="1200" dirty="0" err="1"/>
              <a:t>Tcl</a:t>
            </a:r>
            <a:r>
              <a:rPr lang="en-US" altLang="zh-CN" sz="1200" dirty="0"/>
              <a:t>/</a:t>
            </a:r>
            <a:r>
              <a:rPr lang="en-US" altLang="zh-CN" sz="1200" dirty="0" err="1"/>
              <a:t>Tk</a:t>
            </a:r>
            <a:r>
              <a:rPr lang="zh-CN" altLang="en-US" sz="1200" dirty="0"/>
              <a:t>版本，</a:t>
            </a:r>
            <a:endParaRPr lang="en-US" altLang="zh-CN" sz="1200" dirty="0"/>
          </a:p>
          <a:p>
            <a:r>
              <a:rPr lang="en-US" altLang="zh-CN" sz="1200" dirty="0"/>
              <a:t>Mac OS X</a:t>
            </a:r>
            <a:r>
              <a:rPr lang="zh-CN" altLang="en-US" sz="1200" dirty="0"/>
              <a:t>用户请访问： </a:t>
            </a:r>
            <a:r>
              <a:rPr lang="zh-CN" altLang="en-US" sz="1600" dirty="0">
                <a:solidFill>
                  <a:srgbClr val="FF0000"/>
                </a:solidFill>
              </a:rPr>
              <a:t>https://www.python.org/download/mac/tcltk/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现在的</a:t>
            </a:r>
            <a:r>
              <a:rPr lang="en-US" altLang="zh-CN" sz="1600" dirty="0">
                <a:solidFill>
                  <a:srgbClr val="FF0000"/>
                </a:solidFill>
              </a:rPr>
              <a:t>python</a:t>
            </a:r>
            <a:r>
              <a:rPr lang="zh-CN" altLang="en-US" sz="1600" dirty="0">
                <a:solidFill>
                  <a:srgbClr val="FF0000"/>
                </a:solidFill>
              </a:rPr>
              <a:t>版本中已经内置了</a:t>
            </a:r>
            <a:r>
              <a:rPr lang="en-US" altLang="zh-CN" sz="1600" dirty="0" err="1">
                <a:solidFill>
                  <a:srgbClr val="FF0000"/>
                </a:solidFill>
              </a:rPr>
              <a:t>Tcl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en-US" altLang="zh-CN" sz="1600" dirty="0" err="1">
                <a:solidFill>
                  <a:srgbClr val="FF0000"/>
                </a:solidFill>
              </a:rPr>
              <a:t>Tk</a:t>
            </a:r>
            <a:r>
              <a:rPr lang="zh-CN" altLang="en-US" sz="1600" dirty="0">
                <a:solidFill>
                  <a:srgbClr val="FF0000"/>
                </a:solidFill>
              </a:rPr>
              <a:t>版本，不再有以上问题</a:t>
            </a:r>
          </a:p>
          <a:p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Web-based:</a:t>
            </a:r>
            <a:r>
              <a:rPr lang="zh-CN" altLang="en-US" sz="2000" dirty="0"/>
              <a:t>需要通过联网完成安装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Executable Installer: </a:t>
            </a:r>
            <a:r>
              <a:rPr lang="zh-CN" altLang="en-US" sz="2000" dirty="0"/>
              <a:t>可执行程序，不需要联网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Embeddable Zip File: </a:t>
            </a:r>
            <a:r>
              <a:rPr lang="zh-CN" altLang="en-US" sz="2000" dirty="0"/>
              <a:t>嵌入式版本，将</a:t>
            </a:r>
            <a:r>
              <a:rPr lang="en-US" altLang="zh-CN" sz="2000" dirty="0"/>
              <a:t>Python</a:t>
            </a:r>
            <a:r>
              <a:rPr lang="zh-CN" altLang="en-US" sz="2000" dirty="0"/>
              <a:t>集成到其他应用中使用，普通用户一般不会使用该版本</a:t>
            </a:r>
            <a:endParaRPr lang="en-US" altLang="zh-CN" sz="20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C5252-401E-47EC-B9EA-313A0BAE78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4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B8D56-8B94-8849-B60B-2AF8C9DF4DAC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169245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95319C-9689-EA48-9145-BCA24E16F67E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611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15162C-0CBE-0345-BA75-DFD4DE36918A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173578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21D58B-CECC-4D44-A610-28CF994F82CB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11712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EEA8B5-902C-F249-9DEF-7CFC6F726981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62575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720861-1F66-B24F-8A0B-25731B2E2159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30506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9E882C-D713-AF42-B2C9-F6828713201D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09808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9FB033-DCA5-FA40-BDE5-8899A42B3772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255662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C5919A-F1B2-7845-8145-981557CCEB27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03133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0C10E-B369-3A43-A07F-86D10BEA79E1}"/>
              </a:ext>
            </a:extLst>
          </p:cNvPr>
          <p:cNvSpPr/>
          <p:nvPr userDrawn="1"/>
        </p:nvSpPr>
        <p:spPr>
          <a:xfrm>
            <a:off x="4567376" y="6277302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385762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C3970-F629-4164-8ED3-C6E3D19F5871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3F02A-5DFD-446D-8B83-A8486F512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installer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ownloads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python.org/download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程序设计</a:t>
            </a:r>
            <a:br>
              <a:rPr lang="en-US" altLang="zh-CN" dirty="0"/>
            </a:br>
            <a:r>
              <a:rPr lang="zh-CN" altLang="en-US" dirty="0"/>
              <a:t>一、基础知识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教学内容：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/>
              <a:t>Python</a:t>
            </a:r>
            <a:r>
              <a:rPr lang="zh-CN" altLang="en-US" dirty="0"/>
              <a:t>语言概述和安装</a:t>
            </a:r>
            <a:endParaRPr lang="en-US" altLang="zh-CN" dirty="0"/>
          </a:p>
          <a:p>
            <a:pPr algn="l"/>
            <a:r>
              <a:rPr lang="en-US" altLang="zh-CN" dirty="0"/>
              <a:t>Python</a:t>
            </a:r>
            <a:r>
              <a:rPr lang="zh-CN" altLang="en-US" dirty="0"/>
              <a:t>基础知识：基本的输入输出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/>
              <a:t>Python</a:t>
            </a:r>
            <a:r>
              <a:rPr lang="zh-CN" altLang="en-US" dirty="0"/>
              <a:t>基础知识：变量和对象</a:t>
            </a:r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4" name="Picture 4" descr="http://cms.csdnimg.cn/article/201407/14/53c341011b7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501650"/>
            <a:ext cx="31432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85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22" y="194303"/>
            <a:ext cx="10515600" cy="65457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解释和编译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483" y="4950988"/>
            <a:ext cx="11609895" cy="18670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有些语言将解释和编译结合在一起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Java</a:t>
            </a:r>
            <a:r>
              <a:rPr lang="zh-CN" altLang="en-US" sz="1800" dirty="0"/>
              <a:t>语言：首先通过编译器</a:t>
            </a:r>
            <a:r>
              <a:rPr lang="en-US" altLang="zh-CN" sz="1800" dirty="0"/>
              <a:t>(</a:t>
            </a:r>
            <a:r>
              <a:rPr lang="en-US" altLang="zh-CN" sz="1800" dirty="0" err="1"/>
              <a:t>javac</a:t>
            </a:r>
            <a:r>
              <a:rPr lang="en-US" altLang="zh-CN" sz="1800" dirty="0"/>
              <a:t>)</a:t>
            </a:r>
            <a:r>
              <a:rPr lang="zh-CN" altLang="en-US" sz="1800" dirty="0"/>
              <a:t>将源代码转换为中间的</a:t>
            </a:r>
            <a:r>
              <a:rPr lang="en-US" altLang="zh-CN" sz="1800" dirty="0"/>
              <a:t>Java</a:t>
            </a:r>
            <a:r>
              <a:rPr lang="zh-CN" altLang="en-US" sz="1800" dirty="0"/>
              <a:t>字节码（</a:t>
            </a:r>
            <a:r>
              <a:rPr lang="en-US" altLang="zh-CN" sz="1800" dirty="0"/>
              <a:t>Byte</a:t>
            </a:r>
            <a:r>
              <a:rPr lang="zh-CN" altLang="en-US" sz="1800" dirty="0"/>
              <a:t> </a:t>
            </a:r>
            <a:r>
              <a:rPr lang="en-US" altLang="zh-CN" sz="1800" dirty="0"/>
              <a:t>Code</a:t>
            </a:r>
            <a:r>
              <a:rPr lang="zh-CN" altLang="en-US" sz="1800" dirty="0"/>
              <a:t>），然后在目标机器上通过解释器（</a:t>
            </a:r>
            <a:r>
              <a:rPr lang="en-US" altLang="zh-CN" sz="1800" dirty="0"/>
              <a:t>java</a:t>
            </a:r>
            <a:r>
              <a:rPr lang="zh-CN" altLang="en-US" sz="1800" dirty="0"/>
              <a:t>虚拟机）来运行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Python</a:t>
            </a:r>
            <a:r>
              <a:rPr lang="zh-CN" altLang="en-US" sz="1800" dirty="0"/>
              <a:t>也支持伪编译。对于</a:t>
            </a:r>
            <a:r>
              <a:rPr lang="zh-CN" altLang="en-US" sz="1800" b="1" dirty="0">
                <a:solidFill>
                  <a:schemeClr val="accent5"/>
                </a:solidFill>
              </a:rPr>
              <a:t>被</a:t>
            </a:r>
            <a:r>
              <a:rPr lang="en-US" altLang="zh-CN" sz="1800" b="1" dirty="0">
                <a:solidFill>
                  <a:schemeClr val="accent5"/>
                </a:solidFill>
              </a:rPr>
              <a:t>import</a:t>
            </a:r>
            <a:r>
              <a:rPr lang="zh-CN" altLang="en-US" sz="1800" b="1" dirty="0">
                <a:solidFill>
                  <a:schemeClr val="accent5"/>
                </a:solidFill>
              </a:rPr>
              <a:t>的模块源程序</a:t>
            </a:r>
            <a:r>
              <a:rPr lang="zh-CN" altLang="en-US" sz="1800" dirty="0"/>
              <a:t>，首先将对应</a:t>
            </a:r>
            <a:r>
              <a:rPr lang="en-US" altLang="zh-CN" sz="1800" dirty="0"/>
              <a:t>.</a:t>
            </a:r>
            <a:r>
              <a:rPr lang="en-US" altLang="zh-CN" sz="1800" dirty="0" err="1"/>
              <a:t>py</a:t>
            </a:r>
            <a:r>
              <a:rPr lang="zh-CN" altLang="en-US" sz="1800" dirty="0"/>
              <a:t>程序转换为</a:t>
            </a:r>
            <a:r>
              <a:rPr lang="en-US" altLang="zh-CN" sz="1800" dirty="0"/>
              <a:t>.</a:t>
            </a:r>
            <a:r>
              <a:rPr lang="en-US" altLang="zh-CN" sz="1800" dirty="0" err="1"/>
              <a:t>pyc</a:t>
            </a:r>
            <a:r>
              <a:rPr lang="zh-CN" altLang="en-US" sz="1800" dirty="0"/>
              <a:t>字节码，优化程序和提高执行速度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D8E99-6C44-4F44-B78E-345FDE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673" y="-6712"/>
            <a:ext cx="4694327" cy="23166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F0D259-825A-4231-9B58-5AB183BB9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95" y="2309969"/>
            <a:ext cx="3574090" cy="18594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F94DBB-1F77-4763-9321-EEB179C23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457" y="3815919"/>
            <a:ext cx="1714649" cy="14250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F3226D-DAE2-4E89-8D4A-9482C8850363}"/>
              </a:ext>
            </a:extLst>
          </p:cNvPr>
          <p:cNvSpPr/>
          <p:nvPr/>
        </p:nvSpPr>
        <p:spPr>
          <a:xfrm>
            <a:off x="182894" y="848882"/>
            <a:ext cx="7599666" cy="306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如何将使用</a:t>
            </a:r>
            <a:r>
              <a:rPr lang="zh-CN" altLang="en-US" b="1" dirty="0">
                <a:solidFill>
                  <a:srgbClr val="FF0000"/>
                </a:solidFill>
              </a:rPr>
              <a:t>高级语言编写的程序（源代码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源程序</a:t>
            </a:r>
            <a:r>
              <a:rPr lang="en-US" altLang="zh-CN" b="1" dirty="0">
                <a:solidFill>
                  <a:srgbClr val="FF0000"/>
                </a:solidFill>
              </a:rPr>
              <a:t>source code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转换为</a:t>
            </a:r>
            <a:r>
              <a:rPr lang="zh-CN" altLang="en-US" b="1" dirty="0">
                <a:solidFill>
                  <a:srgbClr val="FF0000"/>
                </a:solidFill>
              </a:rPr>
              <a:t>目标代码（机器码）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5"/>
                </a:solidFill>
              </a:rPr>
              <a:t>解释器（</a:t>
            </a:r>
            <a:r>
              <a:rPr lang="en-US" altLang="zh-CN" b="1" dirty="0">
                <a:solidFill>
                  <a:schemeClr val="accent5"/>
                </a:solidFill>
              </a:rPr>
              <a:t>Interpreter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r>
              <a:rPr lang="zh-CN" altLang="en-US" dirty="0"/>
              <a:t>：将语句翻译成机器码，</a:t>
            </a:r>
            <a:r>
              <a:rPr lang="zh-CN" altLang="en-US" b="1" dirty="0">
                <a:solidFill>
                  <a:schemeClr val="accent5"/>
                </a:solidFill>
              </a:rPr>
              <a:t>并且执行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/>
              <a:t>、</a:t>
            </a:r>
            <a:r>
              <a:rPr lang="en-US" altLang="zh-CN" dirty="0" err="1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Perl</a:t>
            </a:r>
            <a:r>
              <a:rPr lang="zh-CN" altLang="en-US" dirty="0"/>
              <a:t>、</a:t>
            </a:r>
            <a:r>
              <a:rPr lang="en-US" altLang="zh-CN" dirty="0" err="1"/>
              <a:t>PhP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修改程序方便，修改代码重新运行就可以了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必须有解释器才可以运行，跨平台（只要有解释器，就可以执行）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每次运行，都要进行翻译，运行速度会有影响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5"/>
                </a:solidFill>
              </a:rPr>
              <a:t>编译器（</a:t>
            </a:r>
            <a:r>
              <a:rPr lang="en-US" altLang="zh-CN" b="1" dirty="0">
                <a:solidFill>
                  <a:schemeClr val="accent5"/>
                </a:solidFill>
              </a:rPr>
              <a:t>Compiler</a:t>
            </a:r>
            <a:r>
              <a:rPr lang="zh-CN" altLang="en-US" b="1" dirty="0">
                <a:solidFill>
                  <a:schemeClr val="accent5"/>
                </a:solidFill>
              </a:rPr>
              <a:t>）</a:t>
            </a:r>
            <a:r>
              <a:rPr lang="zh-CN" altLang="en-US" dirty="0"/>
              <a:t>：将语句翻译成机器码，形成</a:t>
            </a:r>
            <a:r>
              <a:rPr lang="zh-CN" altLang="en-US" b="1" dirty="0">
                <a:solidFill>
                  <a:schemeClr val="accent5"/>
                </a:solidFill>
              </a:rPr>
              <a:t>目标代码文件</a:t>
            </a:r>
            <a:r>
              <a:rPr lang="en-US" altLang="zh-CN" dirty="0"/>
              <a:t>(</a:t>
            </a:r>
            <a:r>
              <a:rPr lang="zh-CN" altLang="en-US" dirty="0"/>
              <a:t>机器语言），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E5AF52-C841-4521-AD40-08D77898C1B3}"/>
              </a:ext>
            </a:extLst>
          </p:cNvPr>
          <p:cNvSpPr/>
          <p:nvPr/>
        </p:nvSpPr>
        <p:spPr>
          <a:xfrm>
            <a:off x="457622" y="3854926"/>
            <a:ext cx="9285818" cy="1068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修改程序后需要进行编译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编译一次，编译后的目标代码可以直接在相应的操作系统中运行，不再需要编译器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编译时相比解释可以作更多的优化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786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语言概述和安装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基础知识：基本的输入输出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基础知识：变量和对象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基础知识：数字类型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基础知识：模块和包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代码编写规范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基础知识：字符串 更多的输出选项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169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568" y="1078091"/>
            <a:ext cx="6791621" cy="558740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x-none" altLang="zh-CN" sz="2400" dirty="0"/>
              <a:t>1989</a:t>
            </a:r>
            <a:r>
              <a:rPr lang="zh-CN" altLang="zh-CN" sz="2400" dirty="0"/>
              <a:t>年</a:t>
            </a:r>
            <a:r>
              <a:rPr lang="zh-CN" altLang="en-US" sz="2400" dirty="0"/>
              <a:t>吉多</a:t>
            </a:r>
            <a:r>
              <a:rPr lang="en-US" altLang="zh-CN" sz="2400" dirty="0"/>
              <a:t>.</a:t>
            </a:r>
            <a:r>
              <a:rPr lang="zh-CN" altLang="en-US" sz="2400" dirty="0"/>
              <a:t>范罗苏姆</a:t>
            </a:r>
            <a:r>
              <a:rPr lang="en-US" altLang="zh-CN" sz="2400" dirty="0"/>
              <a:t>Guido van Rossum</a:t>
            </a:r>
            <a:r>
              <a:rPr lang="zh-CN" altLang="zh-CN" sz="2400" dirty="0"/>
              <a:t>发明</a:t>
            </a:r>
            <a:r>
              <a:rPr lang="en-US" altLang="zh-CN" sz="2400" dirty="0"/>
              <a:t>Python</a:t>
            </a:r>
            <a:r>
              <a:rPr lang="x-none" altLang="zh-CN" sz="2400" dirty="0"/>
              <a:t> [`paɪθə</a:t>
            </a:r>
            <a:r>
              <a:rPr lang="en-US" altLang="zh-CN" sz="2400" dirty="0"/>
              <a:t>n]</a:t>
            </a:r>
            <a:r>
              <a:rPr lang="zh-CN" altLang="zh-CN" sz="2400" dirty="0"/>
              <a:t>语言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x-none" altLang="zh-CN" sz="2400" dirty="0"/>
              <a:t>Python</a:t>
            </a:r>
            <a:r>
              <a:rPr lang="zh-CN" altLang="zh-CN" sz="2400" dirty="0"/>
              <a:t>以接近自然语言的风格诠释程序设计，最受欢迎的编程语言</a:t>
            </a:r>
            <a:r>
              <a:rPr lang="zh-CN" altLang="en-US" sz="2400" dirty="0"/>
              <a:t>之一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Python</a:t>
            </a:r>
            <a:r>
              <a:rPr lang="zh-CN" altLang="en-US" sz="2400" dirty="0"/>
              <a:t>是一种</a:t>
            </a:r>
            <a:r>
              <a:rPr lang="zh-CN" altLang="en-US" sz="2400" b="1" dirty="0">
                <a:solidFill>
                  <a:srgbClr val="0070C0"/>
                </a:solidFill>
              </a:rPr>
              <a:t>解释型</a:t>
            </a:r>
            <a:r>
              <a:rPr lang="zh-CN" altLang="en-US" sz="2400" dirty="0"/>
              <a:t>高级动态编程语言，通过丰富的</a:t>
            </a:r>
            <a:r>
              <a:rPr lang="zh-CN" altLang="en-US" sz="2400" b="1" dirty="0">
                <a:solidFill>
                  <a:srgbClr val="0070C0"/>
                </a:solidFill>
              </a:rPr>
              <a:t>扩展库</a:t>
            </a:r>
            <a:r>
              <a:rPr lang="zh-CN" altLang="en-US" sz="2400" dirty="0"/>
              <a:t>支持，可广泛应用在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应用、图形用户界面开发、系统管理、科学计算、人工智能、大数据、游戏等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可使用相关工具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</a:rPr>
              <a:t>比如</a:t>
            </a:r>
            <a:r>
              <a:rPr lang="en-US" altLang="zh-CN" sz="2400" dirty="0">
                <a:latin typeface="宋体" panose="02010600030101010101" pitchFamily="2" charset="-122"/>
                <a:hlinkClick r:id="rId3"/>
              </a:rPr>
              <a:t>http://www.pyinstaller.org</a:t>
            </a:r>
            <a:r>
              <a:rPr lang="en-US" altLang="zh-CN" sz="2400" dirty="0">
                <a:latin typeface="宋体" panose="02010600030101010101" pitchFamily="2" charset="-122"/>
              </a:rPr>
              <a:t>), </a:t>
            </a:r>
            <a:r>
              <a:rPr lang="zh-CN" altLang="en-US" sz="2400" dirty="0">
                <a:latin typeface="宋体" panose="02010600030101010101" pitchFamily="2" charset="-122"/>
              </a:rPr>
              <a:t>将Python程序、解释器和第三方库打包转换为独立的可执行程序，可以在没有安装Python解释器和相关依赖包的平台上运行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>
              <a:latin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endParaRPr lang="zh-CN" altLang="en-US" sz="2400" dirty="0"/>
          </a:p>
        </p:txBody>
      </p:sp>
      <p:pic>
        <p:nvPicPr>
          <p:cNvPr id="5" name="Picture 4" descr="http://cms.csdnimg.cn/article/201407/14/53c341011b72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65" y="358828"/>
            <a:ext cx="3143865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6783AD3-04E3-48A0-BB07-DDDAC29D2F21}"/>
              </a:ext>
            </a:extLst>
          </p:cNvPr>
          <p:cNvGrpSpPr/>
          <p:nvPr/>
        </p:nvGrpSpPr>
        <p:grpSpPr>
          <a:xfrm>
            <a:off x="7174473" y="125487"/>
            <a:ext cx="4893105" cy="3984793"/>
            <a:chOff x="7298895" y="1798897"/>
            <a:chExt cx="4893105" cy="398479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6E7E6D-C6A5-4A4B-A9CE-126E052B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895" y="1798897"/>
              <a:ext cx="4893105" cy="326020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9E39F28-F433-4215-9C47-BC937CD7CB7C}"/>
                </a:ext>
              </a:extLst>
            </p:cNvPr>
            <p:cNvSpPr/>
            <p:nvPr/>
          </p:nvSpPr>
          <p:spPr>
            <a:xfrm>
              <a:off x="7776265" y="5116916"/>
              <a:ext cx="3819387" cy="666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/>
                <a:t>终身仁慈独裁者</a:t>
              </a:r>
              <a:endParaRPr lang="en-US" altLang="zh-CN" b="1" dirty="0"/>
            </a:p>
            <a:p>
              <a:pPr algn="ctr"/>
              <a:r>
                <a:rPr lang="zh-CN" altLang="en-US" dirty="0"/>
                <a:t>（</a:t>
              </a:r>
              <a:r>
                <a:rPr lang="en-US" altLang="zh-CN" dirty="0"/>
                <a:t>BDFL, Benevolent Dictator For Life</a:t>
              </a:r>
              <a:r>
                <a:rPr lang="zh-CN" altLang="en-US" dirty="0"/>
                <a:t>）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0522301-D3A4-49D3-93BD-270D9FF90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451" y="4285402"/>
            <a:ext cx="4878959" cy="2258485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F5F52-BA03-D74D-9CF7-F8823F81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170952"/>
            <a:ext cx="6442276" cy="1325563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语言概述</a:t>
            </a:r>
          </a:p>
        </p:txBody>
      </p:sp>
    </p:spTree>
    <p:extLst>
      <p:ext uri="{BB962C8B-B14F-4D97-AF65-F5344CB8AC3E}">
        <p14:creationId xmlns:p14="http://schemas.microsoft.com/office/powerpoint/2010/main" val="238470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040" y="1807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200" b="1" dirty="0">
                <a:latin typeface="Times New Roman" panose="02020603050405020304" pitchFamily="18" charset="0"/>
              </a:rPr>
              <a:t>Python版本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409" y="1108551"/>
            <a:ext cx="11398551" cy="268890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/>
              <a:t>Python2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2000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月发布，</a:t>
            </a:r>
            <a:r>
              <a:rPr lang="en-US" altLang="zh-CN" sz="2000" dirty="0"/>
              <a:t>2.7</a:t>
            </a:r>
            <a:r>
              <a:rPr lang="zh-CN" altLang="en-US" sz="2000" dirty="0"/>
              <a:t>在</a:t>
            </a:r>
            <a:r>
              <a:rPr lang="en-US" altLang="zh-CN" sz="2000" dirty="0"/>
              <a:t>2010</a:t>
            </a:r>
            <a:r>
              <a:rPr lang="zh-CN" altLang="en-US" sz="2000" dirty="0"/>
              <a:t>年发布，最新版本为</a:t>
            </a:r>
            <a:r>
              <a:rPr lang="en-US" altLang="zh-CN" sz="2000" dirty="0"/>
              <a:t>2020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月发布的</a:t>
            </a:r>
            <a:r>
              <a:rPr lang="en-US" altLang="zh-CN" sz="2000" dirty="0"/>
              <a:t>2.7.18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2020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月已经停止</a:t>
            </a:r>
            <a:r>
              <a:rPr lang="en-US" altLang="zh-CN" sz="2000" dirty="0"/>
              <a:t>python2</a:t>
            </a:r>
            <a:r>
              <a:rPr lang="zh-CN" altLang="en-US" sz="2000" dirty="0"/>
              <a:t>的支持，不再继续开发（不再有</a:t>
            </a:r>
            <a:r>
              <a:rPr lang="en-US" altLang="zh-CN" sz="2000" dirty="0"/>
              <a:t>2.8)</a:t>
            </a:r>
            <a:r>
              <a:rPr lang="zh-CN" altLang="en-US" sz="2000" dirty="0"/>
              <a:t>，仅仅修复</a:t>
            </a:r>
            <a:r>
              <a:rPr lang="en-US" altLang="zh-CN" sz="2000" dirty="0"/>
              <a:t>bug</a:t>
            </a:r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Python3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我们的教学采用</a:t>
            </a:r>
            <a:r>
              <a:rPr lang="x-none" altLang="zh-CN" sz="2000" dirty="0">
                <a:solidFill>
                  <a:srgbClr val="FF0000"/>
                </a:solidFill>
              </a:rPr>
              <a:t>Python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en-US" altLang="zh-CN" sz="2000" dirty="0"/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最初于</a:t>
            </a:r>
            <a:r>
              <a:rPr lang="en-US" altLang="zh-CN" sz="2000" dirty="0"/>
              <a:t>2008</a:t>
            </a:r>
            <a:r>
              <a:rPr lang="zh-CN" altLang="en-US" sz="2000" dirty="0"/>
              <a:t>年</a:t>
            </a:r>
            <a:r>
              <a:rPr lang="en-US" altLang="zh-CN" sz="2000" dirty="0"/>
              <a:t>12</a:t>
            </a:r>
            <a:r>
              <a:rPr lang="zh-CN" altLang="en-US" sz="2000" dirty="0"/>
              <a:t>月发布。最新版本为</a:t>
            </a:r>
            <a:r>
              <a:rPr lang="en-US" altLang="zh-CN" sz="2000" dirty="0"/>
              <a:t>2021</a:t>
            </a:r>
            <a:r>
              <a:rPr lang="zh-CN" altLang="en-US" sz="2000" dirty="0"/>
              <a:t>年</a:t>
            </a:r>
            <a:r>
              <a:rPr lang="en-US" altLang="zh-CN" sz="2000" dirty="0"/>
              <a:t>2</a:t>
            </a:r>
            <a:r>
              <a:rPr lang="zh-CN" altLang="en-US" sz="2000" dirty="0"/>
              <a:t>月发布的</a:t>
            </a:r>
            <a:r>
              <a:rPr lang="en-US" altLang="zh-CN" sz="2000" dirty="0"/>
              <a:t>3.9.2</a:t>
            </a:r>
          </a:p>
          <a:p>
            <a:pPr lvl="1">
              <a:lnSpc>
                <a:spcPct val="80000"/>
              </a:lnSpc>
            </a:pPr>
            <a:r>
              <a:rPr lang="zh-CN" altLang="zh-CN" sz="2000" dirty="0"/>
              <a:t>3.x版本与2.x版本并不</a:t>
            </a:r>
            <a:r>
              <a:rPr lang="zh-CN" altLang="en-US" sz="2000" dirty="0"/>
              <a:t>完全</a:t>
            </a:r>
            <a:r>
              <a:rPr lang="zh-CN" altLang="zh-CN" sz="2000" dirty="0"/>
              <a:t>兼容</a:t>
            </a: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zh-CN" altLang="en-US" sz="2000" dirty="0"/>
              <a:t>可同时安装多个版本，通过菜单选择不同的</a:t>
            </a:r>
            <a:r>
              <a:rPr lang="en-US" altLang="zh-CN" sz="2000" dirty="0"/>
              <a:t>Python</a:t>
            </a:r>
            <a:r>
              <a:rPr lang="zh-CN" altLang="en-US" sz="2000" dirty="0"/>
              <a:t>版本</a:t>
            </a:r>
            <a:endParaRPr lang="en-US" altLang="zh-CN" sz="2000" dirty="0"/>
          </a:p>
          <a:p>
            <a:r>
              <a:rPr lang="zh-CN" altLang="en-US" sz="2000" dirty="0"/>
              <a:t>在所启动的IDLE界面可以直接看到对应的版本</a:t>
            </a:r>
            <a:endParaRPr lang="en-US" altLang="zh-CN" sz="2000" dirty="0"/>
          </a:p>
          <a:p>
            <a:r>
              <a:rPr lang="zh-CN" altLang="en-US" sz="2000" dirty="0"/>
              <a:t>绝大部分扩展库同时支持</a:t>
            </a:r>
            <a:r>
              <a:rPr lang="en-US" altLang="zh-CN" sz="2000" dirty="0"/>
              <a:t>Python2</a:t>
            </a:r>
            <a:r>
              <a:rPr lang="zh-CN" altLang="en-US" sz="2000" dirty="0"/>
              <a:t>和</a:t>
            </a:r>
            <a:r>
              <a:rPr lang="en-US" altLang="zh-CN" sz="2000" dirty="0"/>
              <a:t>Python3</a:t>
            </a:r>
            <a:r>
              <a:rPr lang="zh-CN" altLang="en-US" sz="2000" dirty="0"/>
              <a:t>，但是仍有少量扩展库仅仅支持</a:t>
            </a:r>
            <a:r>
              <a:rPr lang="en-US" altLang="zh-CN" sz="2000" dirty="0"/>
              <a:t>Python2 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/>
              <a:t>Python</a:t>
            </a:r>
            <a:r>
              <a:rPr lang="zh-CN" altLang="en-US" sz="2000" dirty="0"/>
              <a:t>提供</a:t>
            </a:r>
            <a:r>
              <a:rPr lang="en-US" altLang="zh-CN" sz="2000" dirty="0"/>
              <a:t>2to3</a:t>
            </a:r>
            <a:r>
              <a:rPr lang="zh-CN" altLang="en-US" sz="2000" dirty="0"/>
              <a:t>的转换工具，将支持</a:t>
            </a:r>
            <a:r>
              <a:rPr lang="en-US" altLang="zh-CN" sz="2000" dirty="0"/>
              <a:t>Python2.7</a:t>
            </a:r>
            <a:r>
              <a:rPr lang="zh-CN" altLang="en-US" sz="2000" dirty="0"/>
              <a:t>的代码转换为</a:t>
            </a:r>
            <a:r>
              <a:rPr lang="en-US" altLang="zh-CN" sz="2000" dirty="0"/>
              <a:t>Python3 </a:t>
            </a:r>
          </a:p>
          <a:p>
            <a:pPr>
              <a:lnSpc>
                <a:spcPct val="80000"/>
              </a:lnSpc>
            </a:pPr>
            <a:r>
              <a:rPr lang="zh-CN" altLang="en-US" sz="2000" dirty="0"/>
              <a:t>查看已安装版本的方法（在所启动的IDLE交互窗口界面也可以直接看到）</a:t>
            </a:r>
            <a:endParaRPr lang="en-US" altLang="zh-CN" sz="2000" dirty="0"/>
          </a:p>
          <a:p>
            <a:pPr marL="571500" lvl="1" indent="0">
              <a:lnSpc>
                <a:spcPts val="1600"/>
              </a:lnSpc>
              <a:spcBef>
                <a:spcPts val="0"/>
              </a:spcBef>
              <a:buNone/>
            </a:pPr>
            <a:endParaRPr lang="en-US" altLang="zh-CN" sz="1400" b="1" dirty="0">
              <a:solidFill>
                <a:srgbClr val="666666"/>
              </a:solidFill>
              <a:ea typeface="Calibri" panose="020F0502020204030204" pitchFamily="34" charset="0"/>
            </a:endParaRPr>
          </a:p>
          <a:p>
            <a:pPr marL="228600" lvl="1">
              <a:spcBef>
                <a:spcPts val="1000"/>
              </a:spcBef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F1025-6814-4151-9422-76BF47BF7EBA}"/>
              </a:ext>
            </a:extLst>
          </p:cNvPr>
          <p:cNvSpPr/>
          <p:nvPr/>
        </p:nvSpPr>
        <p:spPr>
          <a:xfrm>
            <a:off x="8457775" y="2888852"/>
            <a:ext cx="3251261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Python3 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print(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abc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') 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Python2  print '</a:t>
            </a:r>
            <a:r>
              <a:rPr lang="en-US" altLang="zh-CN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abc</a:t>
            </a:r>
            <a:r>
              <a:rPr lang="en-US" altLang="zh-CN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' 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889DC3-5447-5444-9625-A4CA6C3D65AD}"/>
              </a:ext>
            </a:extLst>
          </p:cNvPr>
          <p:cNvSpPr/>
          <p:nvPr/>
        </p:nvSpPr>
        <p:spPr>
          <a:xfrm>
            <a:off x="1619694" y="5287784"/>
            <a:ext cx="25338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Calibri" panose="020F0502020204030204" pitchFamily="34" charset="0"/>
                <a:cs typeface="+mn-cs"/>
              </a:rPr>
              <a:t>import sys</a:t>
            </a:r>
          </a:p>
          <a:p>
            <a:pPr marL="11430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Calibri" panose="020F0502020204030204" pitchFamily="34" charset="0"/>
                <a:cs typeface="+mn-cs"/>
              </a:rPr>
              <a:t>sys.version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F0502020204030204"/>
              <a:ea typeface="Calibri" panose="020F0502020204030204" pitchFamily="34" charset="0"/>
              <a:cs typeface="+mn-cs"/>
            </a:endParaRPr>
          </a:p>
          <a:p>
            <a:pPr marL="11430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Calibri" panose="020F0502020204030204" pitchFamily="34" charset="0"/>
                <a:cs typeface="+mn-cs"/>
              </a:rPr>
              <a:t>sys.version_info</a:t>
            </a:r>
            <a:endParaRPr kumimoji="0" lang="zh-CN" altLang="zh-CN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F0502020204030204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2807E-7394-B14B-835F-9FBF3201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78" y="3041430"/>
            <a:ext cx="5970993" cy="36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179"/>
            <a:ext cx="10515600" cy="1325563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官方网站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746" y="2023095"/>
            <a:ext cx="4223289" cy="4188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https://</a:t>
            </a:r>
            <a:r>
              <a:rPr lang="en-US" altLang="zh-CN" b="1" dirty="0" err="1"/>
              <a:t>www.python.org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D05F5-8162-F743-BBE6-D675BAE1C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8" y="84758"/>
            <a:ext cx="6493529" cy="63720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1D5538-50F0-3B43-A197-8C5F92425492}"/>
              </a:ext>
            </a:extLst>
          </p:cNvPr>
          <p:cNvGrpSpPr/>
          <p:nvPr/>
        </p:nvGrpSpPr>
        <p:grpSpPr>
          <a:xfrm>
            <a:off x="5199765" y="5945788"/>
            <a:ext cx="3031257" cy="775687"/>
            <a:chOff x="1796716" y="5374105"/>
            <a:chExt cx="3031257" cy="7756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0546ED-F3D8-6F4A-83C7-BD2935C609D4}"/>
                </a:ext>
              </a:extLst>
            </p:cNvPr>
            <p:cNvSpPr/>
            <p:nvPr/>
          </p:nvSpPr>
          <p:spPr>
            <a:xfrm>
              <a:off x="1796716" y="5374105"/>
              <a:ext cx="1957137" cy="6256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4195C9E3-7AC3-094C-A78A-AFB203B91F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853" y="6013858"/>
              <a:ext cx="1074120" cy="1359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27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" y="2266283"/>
            <a:ext cx="6707759" cy="43425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04" y="26811"/>
            <a:ext cx="10515600" cy="1325563"/>
          </a:xfrm>
        </p:spPr>
        <p:txBody>
          <a:bodyPr/>
          <a:lstStyle/>
          <a:p>
            <a:r>
              <a:rPr lang="en-US" altLang="zh-CN" dirty="0"/>
              <a:t>1.2 Python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040" y="1014881"/>
            <a:ext cx="11348356" cy="13033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hlinkClick r:id="rId4"/>
              </a:rPr>
              <a:t>https://www.python.org/downloads/</a:t>
            </a:r>
            <a:r>
              <a:rPr lang="en-US" altLang="zh-CN" dirty="0"/>
              <a:t>  </a:t>
            </a:r>
            <a:r>
              <a:rPr lang="zh-CN" altLang="en-US" dirty="0"/>
              <a:t>根据所使用的平台（</a:t>
            </a:r>
            <a:r>
              <a:rPr lang="en-US" altLang="zh-CN" dirty="0"/>
              <a:t>Linux/Mac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X/</a:t>
            </a:r>
            <a:r>
              <a:rPr lang="en-US" altLang="zh-CN" u="sng" dirty="0"/>
              <a:t>Windows</a:t>
            </a:r>
            <a:r>
              <a:rPr lang="zh-CN" altLang="en-US" dirty="0"/>
              <a:t>）下载相应的版本（最新版本为</a:t>
            </a:r>
            <a:r>
              <a:rPr lang="en-US" altLang="zh-CN" dirty="0"/>
              <a:t>3.9.2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13901" y="4716945"/>
            <a:ext cx="2552447" cy="426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13901" y="5834510"/>
            <a:ext cx="2398486" cy="333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7190085" y="2072804"/>
            <a:ext cx="4833733" cy="453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dirty="0"/>
              <a:t>可根据需要下载</a:t>
            </a:r>
            <a:r>
              <a:rPr lang="en-US" altLang="zh-CN" sz="2000" dirty="0"/>
              <a:t>64</a:t>
            </a:r>
            <a:r>
              <a:rPr lang="zh-CN" altLang="en-US" sz="2000" dirty="0"/>
              <a:t>位或者</a:t>
            </a:r>
            <a:r>
              <a:rPr lang="en-US" altLang="zh-CN" sz="2000" dirty="0"/>
              <a:t>32</a:t>
            </a:r>
            <a:r>
              <a:rPr lang="zh-CN" altLang="en-US" sz="2000" dirty="0"/>
              <a:t>位版本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5"/>
                </a:solidFill>
              </a:rPr>
              <a:t>X86-64: </a:t>
            </a:r>
            <a:r>
              <a:rPr lang="zh-CN" altLang="en-US" sz="2000" b="1" dirty="0">
                <a:solidFill>
                  <a:schemeClr val="accent5"/>
                </a:solidFill>
              </a:rPr>
              <a:t>表示</a:t>
            </a:r>
            <a:r>
              <a:rPr lang="en-US" altLang="zh-CN" sz="2000" b="1" dirty="0">
                <a:solidFill>
                  <a:schemeClr val="accent5"/>
                </a:solidFill>
              </a:rPr>
              <a:t>64</a:t>
            </a:r>
            <a:r>
              <a:rPr lang="zh-CN" altLang="en-US" sz="2000" b="1" dirty="0">
                <a:solidFill>
                  <a:schemeClr val="accent5"/>
                </a:solidFill>
              </a:rPr>
              <a:t>位版本</a:t>
            </a:r>
            <a:endParaRPr lang="en-US" altLang="zh-CN" sz="2000" b="1" dirty="0">
              <a:solidFill>
                <a:schemeClr val="accent5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5"/>
                </a:solidFill>
              </a:rPr>
              <a:t>X86</a:t>
            </a:r>
            <a:r>
              <a:rPr lang="zh-CN" altLang="en-US" sz="2000" b="1" dirty="0">
                <a:solidFill>
                  <a:schemeClr val="accent5"/>
                </a:solidFill>
              </a:rPr>
              <a:t>：表示</a:t>
            </a:r>
            <a:r>
              <a:rPr lang="en-US" altLang="zh-CN" sz="2000" b="1" dirty="0">
                <a:solidFill>
                  <a:schemeClr val="accent5"/>
                </a:solidFill>
              </a:rPr>
              <a:t>32</a:t>
            </a:r>
            <a:r>
              <a:rPr lang="zh-CN" altLang="en-US" sz="2000" b="1" dirty="0">
                <a:solidFill>
                  <a:schemeClr val="accent5"/>
                </a:solidFill>
              </a:rPr>
              <a:t>位版本</a:t>
            </a:r>
            <a:endParaRPr lang="en-US" altLang="zh-CN" sz="2000" b="1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红圈标出的是</a:t>
            </a:r>
            <a:r>
              <a:rPr lang="en-US" altLang="zh-CN" sz="2000" dirty="0"/>
              <a:t>windows</a:t>
            </a:r>
            <a:r>
              <a:rPr lang="zh-CN" altLang="en-US" sz="2000" dirty="0"/>
              <a:t>系统的</a:t>
            </a:r>
            <a:r>
              <a:rPr lang="en-US" altLang="zh-CN" sz="2000" dirty="0"/>
              <a:t>64</a:t>
            </a:r>
            <a:r>
              <a:rPr lang="zh-CN" altLang="en-US" sz="2000" dirty="0"/>
              <a:t>位和</a:t>
            </a:r>
            <a:r>
              <a:rPr lang="en-US" altLang="zh-CN" sz="2000" dirty="0"/>
              <a:t>32</a:t>
            </a:r>
            <a:r>
              <a:rPr lang="zh-CN" altLang="en-US" sz="2000" dirty="0"/>
              <a:t>位版本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紫圈标出的为</a:t>
            </a:r>
            <a:r>
              <a:rPr lang="en-US" altLang="zh-CN" sz="2000" dirty="0"/>
              <a:t>Mac</a:t>
            </a:r>
            <a:r>
              <a:rPr lang="zh-CN" altLang="en-US" sz="2000" dirty="0"/>
              <a:t>系统的</a:t>
            </a:r>
            <a:r>
              <a:rPr lang="en-US" altLang="zh-CN" sz="2000" dirty="0"/>
              <a:t>64</a:t>
            </a:r>
            <a:r>
              <a:rPr lang="zh-CN" altLang="en-US" sz="2000" dirty="0"/>
              <a:t>位版本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其他版本还包括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Web-based:</a:t>
            </a:r>
            <a:r>
              <a:rPr lang="zh-CN" altLang="en-US" sz="2000" dirty="0"/>
              <a:t>需要通过联网完成安装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Embeddable Zip File: </a:t>
            </a:r>
            <a:r>
              <a:rPr lang="zh-CN" altLang="en-US" sz="2000" dirty="0"/>
              <a:t>嵌入式版本，将</a:t>
            </a:r>
            <a:r>
              <a:rPr lang="en-US" altLang="zh-CN" sz="2000" dirty="0"/>
              <a:t>Python</a:t>
            </a:r>
            <a:r>
              <a:rPr lang="zh-CN" altLang="en-US" sz="2000" dirty="0"/>
              <a:t>集成到其他应用中使用，普通用户一般不会使用该版本</a:t>
            </a:r>
            <a:endParaRPr lang="en-US" altLang="zh-CN" sz="2000" dirty="0"/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88816FFB-C22D-44DB-A25B-7E3A5498BC98}"/>
              </a:ext>
            </a:extLst>
          </p:cNvPr>
          <p:cNvSpPr/>
          <p:nvPr/>
        </p:nvSpPr>
        <p:spPr>
          <a:xfrm>
            <a:off x="213901" y="3701460"/>
            <a:ext cx="2398486" cy="3338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882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Python</a:t>
            </a:r>
            <a:r>
              <a:rPr lang="zh-CN" altLang="zh-CN" sz="2400" dirty="0"/>
              <a:t>解释器</a:t>
            </a:r>
            <a:r>
              <a:rPr lang="zh-CN" altLang="en-US" sz="2400" dirty="0"/>
              <a:t>： </a:t>
            </a:r>
            <a:endParaRPr lang="en-US" altLang="zh-CN" sz="2400" dirty="0"/>
          </a:p>
          <a:p>
            <a:pPr lvl="1"/>
            <a:r>
              <a:rPr lang="en-US" altLang="zh-CN" sz="2000" dirty="0">
                <a:hlinkClick r:id="rId4"/>
              </a:rPr>
              <a:t>https://www.python.org/downloads/</a:t>
            </a:r>
            <a:r>
              <a:rPr lang="en-US" altLang="zh-CN" sz="2000" dirty="0"/>
              <a:t>  </a:t>
            </a:r>
            <a:r>
              <a:rPr lang="zh-CN" altLang="en-US" sz="2000" dirty="0"/>
              <a:t>根据所使用的平台（</a:t>
            </a:r>
            <a:r>
              <a:rPr lang="en-US" altLang="zh-CN" sz="2000" dirty="0"/>
              <a:t>Linux/Mac</a:t>
            </a:r>
            <a:r>
              <a:rPr lang="zh-CN" altLang="en-US" sz="2000" dirty="0"/>
              <a:t> </a:t>
            </a:r>
            <a:r>
              <a:rPr lang="en-US" altLang="zh-CN" sz="2000" dirty="0"/>
              <a:t>OS</a:t>
            </a:r>
            <a:r>
              <a:rPr lang="zh-CN" altLang="en-US" sz="2000" dirty="0"/>
              <a:t> </a:t>
            </a:r>
            <a:r>
              <a:rPr lang="en-US" altLang="zh-CN" sz="2000" dirty="0"/>
              <a:t>X/</a:t>
            </a:r>
            <a:r>
              <a:rPr lang="en-US" altLang="zh-CN" sz="2000" u="sng" dirty="0"/>
              <a:t>Windows</a:t>
            </a:r>
            <a:r>
              <a:rPr lang="zh-CN" altLang="en-US" sz="2000" dirty="0"/>
              <a:t>）下载相应的版本</a:t>
            </a:r>
            <a:endParaRPr lang="en-US" altLang="zh-CN" sz="2000" dirty="0"/>
          </a:p>
          <a:p>
            <a:pPr lvl="1"/>
            <a:r>
              <a:rPr lang="en-US" altLang="zh-CN" sz="2000" dirty="0">
                <a:highlight>
                  <a:srgbClr val="FFFF00"/>
                </a:highlight>
              </a:rPr>
              <a:t>Install Now</a:t>
            </a:r>
            <a:r>
              <a:rPr lang="en-US" altLang="zh-CN" sz="2000" dirty="0"/>
              <a:t>: </a:t>
            </a:r>
            <a:r>
              <a:rPr lang="zh-CN" altLang="en-US" sz="2000" dirty="0"/>
              <a:t>按照缺省设置安装</a:t>
            </a:r>
            <a:endParaRPr lang="en-US" altLang="zh-CN" sz="2000" dirty="0"/>
          </a:p>
          <a:p>
            <a:pPr lvl="1"/>
            <a:r>
              <a:rPr lang="en-US" altLang="zh-CN" sz="2000" dirty="0"/>
              <a:t>Customize installation:</a:t>
            </a:r>
            <a:r>
              <a:rPr lang="zh-CN" altLang="en-US" sz="2000" dirty="0"/>
              <a:t>可以修改安装目录等设置</a:t>
            </a:r>
            <a:endParaRPr lang="en-US" altLang="zh-CN" sz="2000" dirty="0"/>
          </a:p>
          <a:p>
            <a:pPr lvl="1"/>
            <a:r>
              <a:rPr lang="en-US" altLang="zh-CN" sz="2000" dirty="0"/>
              <a:t>Install Launcher</a:t>
            </a:r>
            <a:r>
              <a:rPr lang="zh-CN" altLang="en-US" sz="2000" dirty="0"/>
              <a:t> </a:t>
            </a:r>
            <a:r>
              <a:rPr lang="en-US" altLang="zh-CN" sz="2000" dirty="0"/>
              <a:t>for all users</a:t>
            </a:r>
          </a:p>
          <a:p>
            <a:pPr lvl="1"/>
            <a:endParaRPr lang="en-US" altLang="zh-CN" sz="2000" dirty="0"/>
          </a:p>
          <a:p>
            <a:pPr lvl="1"/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458553-BF7E-DE47-9EA2-32583D687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08" y="3788858"/>
            <a:ext cx="4392934" cy="2704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FC1A86-5D51-2C4E-8495-2D216D61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210" y="3661952"/>
            <a:ext cx="2790190" cy="2830923"/>
          </a:xfrm>
          <a:prstGeom prst="rect">
            <a:avLst/>
          </a:prstGeom>
        </p:spPr>
      </p:pic>
      <p:pic>
        <p:nvPicPr>
          <p:cNvPr id="14" name="图形 13" descr="复选标记">
            <a:extLst>
              <a:ext uri="{FF2B5EF4-FFF2-40B4-BE49-F238E27FC236}">
                <a16:creationId xmlns:a16="http://schemas.microsoft.com/office/drawing/2014/main" id="{D94375F3-326D-1946-8201-04185901F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8779" y="6000741"/>
            <a:ext cx="622318" cy="622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731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968D034-9EE6-7840-901D-6427284D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40" y="1993885"/>
            <a:ext cx="5327279" cy="4675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使用</a:t>
            </a:r>
            <a:r>
              <a:rPr lang="en-US" altLang="zh-CN" dirty="0"/>
              <a:t>:</a:t>
            </a:r>
            <a:r>
              <a:rPr lang="en-US" altLang="zh-CN" b="1" dirty="0">
                <a:solidFill>
                  <a:srgbClr val="FF0000"/>
                </a:solidFill>
              </a:rPr>
              <a:t> IDLE  </a:t>
            </a:r>
            <a:r>
              <a:rPr lang="zh-CN" altLang="en-US" b="1" dirty="0">
                <a:solidFill>
                  <a:srgbClr val="FF0000"/>
                </a:solidFill>
              </a:rPr>
              <a:t>集成开发环境</a:t>
            </a:r>
            <a:r>
              <a:rPr lang="en-US" altLang="zh-CN" b="1" dirty="0">
                <a:solidFill>
                  <a:srgbClr val="FF0000"/>
                </a:solidFill>
              </a:rPr>
              <a:t>IDE</a:t>
            </a:r>
            <a:r>
              <a:rPr lang="zh-CN" altLang="en-US" dirty="0"/>
              <a:t>（</a:t>
            </a:r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Development Environment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750" y="1850490"/>
            <a:ext cx="5379720" cy="481930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将编辑器、调试器、解释器环境综合在一起</a:t>
            </a:r>
            <a:endParaRPr lang="en-US" altLang="zh-CN" sz="2400" dirty="0"/>
          </a:p>
          <a:p>
            <a:r>
              <a:rPr lang="zh-CN" altLang="en-US" sz="2400" dirty="0"/>
              <a:t>下载安装的</a:t>
            </a:r>
            <a:r>
              <a:rPr lang="en-US" altLang="zh-CN" sz="2400" dirty="0"/>
              <a:t>Python</a:t>
            </a:r>
            <a:r>
              <a:rPr lang="zh-CN" altLang="en-US" sz="2400" dirty="0"/>
              <a:t>环境中包括了</a:t>
            </a:r>
            <a:r>
              <a:rPr lang="en-US" altLang="zh-CN" sz="2400" b="1" dirty="0">
                <a:solidFill>
                  <a:srgbClr val="FF0000"/>
                </a:solidFill>
              </a:rPr>
              <a:t>IDLE</a:t>
            </a:r>
          </a:p>
          <a:p>
            <a:r>
              <a:rPr lang="en-US" altLang="zh-CN" sz="2400" dirty="0" err="1"/>
              <a:t>File</a:t>
            </a:r>
            <a:r>
              <a:rPr lang="en-US" altLang="zh-CN" sz="2400" dirty="0" err="1">
                <a:sym typeface="Wingdings" panose="05000000000000000000" pitchFamily="2" charset="2"/>
              </a:rPr>
              <a:t>New</a:t>
            </a:r>
            <a:r>
              <a:rPr lang="en-US" altLang="zh-CN" sz="2400" dirty="0">
                <a:sym typeface="Wingdings" panose="05000000000000000000" pitchFamily="2" charset="2"/>
              </a:rPr>
              <a:t> File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:   .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py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en-US" altLang="zh-CN" sz="2400" dirty="0" err="1">
                <a:highlight>
                  <a:srgbClr val="FFFF00"/>
                </a:highlight>
                <a:sym typeface="Wingdings" panose="05000000000000000000" pitchFamily="2" charset="2"/>
              </a:rPr>
              <a:t>RunRun</a:t>
            </a:r>
            <a:r>
              <a:rPr lang="en-US" altLang="zh-CN" sz="2400" dirty="0">
                <a:highlight>
                  <a:srgbClr val="FFFF00"/>
                </a:highlight>
                <a:sym typeface="Wingdings" panose="05000000000000000000" pitchFamily="2" charset="2"/>
              </a:rPr>
              <a:t> Module</a:t>
            </a:r>
            <a:r>
              <a:rPr lang="zh-CN" alt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来运行程序</a:t>
            </a:r>
            <a:endParaRPr lang="en-US" altLang="zh-CN" sz="24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endParaRPr lang="en-US" altLang="zh-CN" sz="24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zh-CN" altLang="en-US" sz="2400" dirty="0"/>
              <a:t>其他常用的</a:t>
            </a:r>
            <a:r>
              <a:rPr lang="en-US" altLang="zh-CN" sz="2400" dirty="0"/>
              <a:t>IDE</a:t>
            </a:r>
            <a:r>
              <a:rPr lang="zh-CN" altLang="en-US" sz="2400" dirty="0"/>
              <a:t>还包括</a:t>
            </a:r>
            <a:r>
              <a:rPr lang="en-US" altLang="zh-CN" sz="2400" dirty="0"/>
              <a:t>PyCharm</a:t>
            </a:r>
            <a:r>
              <a:rPr lang="zh-CN" altLang="en-US" sz="2400" dirty="0"/>
              <a:t>、</a:t>
            </a:r>
            <a:r>
              <a:rPr lang="en-US" altLang="zh-CN" sz="2400" dirty="0"/>
              <a:t>VS Code</a:t>
            </a:r>
            <a:r>
              <a:rPr lang="zh-CN" altLang="en-US" sz="2400" dirty="0"/>
              <a:t>，</a:t>
            </a:r>
            <a:r>
              <a:rPr lang="en-US" altLang="zh-CN" sz="2400" dirty="0"/>
              <a:t>Spyder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Jupyter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r>
              <a:rPr lang="zh-CN" altLang="en-US" sz="2400" dirty="0"/>
              <a:t>通过集成开发环境编写程序是我们最常用的方式</a:t>
            </a:r>
            <a:endParaRPr lang="en-US" altLang="zh-CN" sz="2400" dirty="0"/>
          </a:p>
          <a:p>
            <a:r>
              <a:rPr lang="zh-CN" altLang="en-US" sz="2400" dirty="0"/>
              <a:t>期末考试采用</a:t>
            </a:r>
            <a:r>
              <a:rPr lang="en-US" altLang="zh-CN" sz="2400" dirty="0">
                <a:solidFill>
                  <a:srgbClr val="FF0000"/>
                </a:solidFill>
              </a:rPr>
              <a:t>IDLE</a:t>
            </a:r>
            <a:r>
              <a:rPr lang="zh-CN" altLang="en-US" sz="2400" dirty="0"/>
              <a:t>开发环境</a:t>
            </a:r>
            <a:endParaRPr lang="en-US" altLang="zh-CN" sz="24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8C97AF-2AC9-8C4D-BE24-7BEEEEB298B4}"/>
              </a:ext>
            </a:extLst>
          </p:cNvPr>
          <p:cNvGrpSpPr/>
          <p:nvPr/>
        </p:nvGrpSpPr>
        <p:grpSpPr>
          <a:xfrm>
            <a:off x="7909560" y="1172735"/>
            <a:ext cx="3262977" cy="1158985"/>
            <a:chOff x="7909560" y="1172735"/>
            <a:chExt cx="3262977" cy="1158985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66015641-DB66-C445-8688-1794A47ABD67}"/>
                </a:ext>
              </a:extLst>
            </p:cNvPr>
            <p:cNvSpPr/>
            <p:nvPr/>
          </p:nvSpPr>
          <p:spPr>
            <a:xfrm>
              <a:off x="9749429" y="1172735"/>
              <a:ext cx="1423108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交互式窗口</a:t>
              </a: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0ADA7BEA-0F83-6C48-B210-0E5B8486C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560" y="1570206"/>
              <a:ext cx="1839869" cy="761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1C646A-0511-4E4F-A456-A18973449C23}"/>
              </a:ext>
            </a:extLst>
          </p:cNvPr>
          <p:cNvGrpSpPr/>
          <p:nvPr/>
        </p:nvGrpSpPr>
        <p:grpSpPr>
          <a:xfrm>
            <a:off x="8671561" y="3657600"/>
            <a:ext cx="2500976" cy="1630194"/>
            <a:chOff x="8671561" y="3657600"/>
            <a:chExt cx="2500976" cy="1630194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0047B05-ABC3-5242-A941-85D6FC6D0CF3}"/>
                </a:ext>
              </a:extLst>
            </p:cNvPr>
            <p:cNvSpPr/>
            <p:nvPr/>
          </p:nvSpPr>
          <p:spPr>
            <a:xfrm>
              <a:off x="9821437" y="4783738"/>
              <a:ext cx="135110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文件窗口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C2493096-666F-5C4F-BE4B-8B815F468B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1561" y="3657600"/>
              <a:ext cx="1149876" cy="1378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256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53453-B8E5-654A-84FA-E74ABEBB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交互式窗口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2B698-6033-154B-BD8E-9C7F8B64A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712" y="1813560"/>
            <a:ext cx="4543328" cy="3017520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Python</a:t>
            </a:r>
            <a:r>
              <a:rPr lang="zh-CN" altLang="en-US" dirty="0"/>
              <a:t>解释器的提示符为 </a:t>
            </a:r>
            <a:r>
              <a:rPr lang="en-US" altLang="zh-CN" dirty="0">
                <a:solidFill>
                  <a:srgbClr val="C00000"/>
                </a:solidFill>
              </a:rPr>
              <a:t>&gt;&gt;&gt;</a:t>
            </a:r>
          </a:p>
          <a:p>
            <a:pPr lvl="1"/>
            <a:r>
              <a:rPr lang="zh-CN" altLang="en-US" sz="2800" dirty="0">
                <a:solidFill>
                  <a:srgbClr val="0070C0"/>
                </a:solidFill>
              </a:rPr>
              <a:t>Read-Evaluate-Print Loop (REPL)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交互式模式</a:t>
            </a:r>
            <a:r>
              <a:rPr lang="zh-CN" altLang="en-US" dirty="0"/>
              <a:t>，</a:t>
            </a:r>
            <a:endParaRPr lang="en-US" altLang="zh-CN" dirty="0"/>
          </a:p>
          <a:p>
            <a:pPr lvl="2"/>
            <a:r>
              <a:rPr lang="zh-CN" altLang="en-US" dirty="0"/>
              <a:t>解释器输出提示符</a:t>
            </a:r>
            <a:r>
              <a:rPr lang="en-US" altLang="zh-CN" b="1" dirty="0">
                <a:solidFill>
                  <a:schemeClr val="accent5"/>
                </a:solidFill>
              </a:rPr>
              <a:t>&gt;&gt;&gt; </a:t>
            </a:r>
          </a:p>
          <a:p>
            <a:pPr lvl="2"/>
            <a:r>
              <a:rPr lang="zh-CN" altLang="en-US" dirty="0"/>
              <a:t>等待用户输入</a:t>
            </a:r>
            <a:r>
              <a:rPr lang="en-US" altLang="zh-CN" dirty="0"/>
              <a:t>python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r>
              <a:rPr lang="zh-CN" altLang="en-US" dirty="0"/>
              <a:t>解释器执行该语句</a:t>
            </a:r>
            <a:endParaRPr lang="en-US" altLang="zh-CN" dirty="0"/>
          </a:p>
          <a:p>
            <a:pPr lvl="2"/>
            <a:r>
              <a:rPr lang="zh-CN" altLang="en-US" dirty="0"/>
              <a:t>如果是表达式则输出表达式的值，然后输出提示符，如此继续</a:t>
            </a:r>
            <a:r>
              <a:rPr lang="en-US" altLang="zh-CN" dirty="0"/>
              <a:t>....</a:t>
            </a:r>
          </a:p>
          <a:p>
            <a:pPr lvl="1"/>
            <a:r>
              <a:rPr lang="zh-CN" altLang="en-US" dirty="0"/>
              <a:t>可以当成计算器来使用</a:t>
            </a:r>
            <a:endParaRPr lang="en-US" altLang="zh-CN" dirty="0"/>
          </a:p>
          <a:p>
            <a:pPr lvl="1"/>
            <a:r>
              <a:rPr lang="zh-CN" altLang="en-US" dirty="0"/>
              <a:t>也可以输出某些文本</a:t>
            </a:r>
            <a:r>
              <a:rPr lang="en-US" altLang="zh-CN" dirty="0"/>
              <a:t>(print)</a:t>
            </a:r>
          </a:p>
          <a:p>
            <a:pPr lvl="1"/>
            <a:r>
              <a:rPr lang="zh-CN" altLang="en-US" dirty="0"/>
              <a:t>也可以等待用户输入</a:t>
            </a:r>
            <a:r>
              <a:rPr lang="en-US" altLang="zh-CN" dirty="0"/>
              <a:t>(input)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FFEDF8-4AF2-954E-BA62-FCF12224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690688"/>
            <a:ext cx="6653982" cy="37979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77C0CB-B448-304A-A50E-2B3DE1A60AA9}"/>
              </a:ext>
            </a:extLst>
          </p:cNvPr>
          <p:cNvSpPr txBox="1"/>
          <p:nvPr/>
        </p:nvSpPr>
        <p:spPr>
          <a:xfrm>
            <a:off x="4540156" y="1471723"/>
            <a:ext cx="1177221" cy="3663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shell</a:t>
            </a:r>
            <a:r>
              <a:rPr lang="zh-CN" altLang="en-US" dirty="0"/>
              <a:t>窗口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34EE91-9EC5-A94C-A94C-EE4FE4451B26}"/>
              </a:ext>
            </a:extLst>
          </p:cNvPr>
          <p:cNvSpPr/>
          <p:nvPr/>
        </p:nvSpPr>
        <p:spPr>
          <a:xfrm>
            <a:off x="3000272" y="3630553"/>
            <a:ext cx="336387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&gt;&gt;&gt; </a:t>
            </a:r>
            <a:r>
              <a:rPr lang="zh-CN" altLang="en-US" dirty="0">
                <a:solidFill>
                  <a:srgbClr val="0070C0"/>
                </a:solidFill>
              </a:rPr>
              <a:t>3.14*15*15</a:t>
            </a:r>
          </a:p>
          <a:p>
            <a:r>
              <a:rPr lang="zh-CN" altLang="en-US" dirty="0"/>
              <a:t>706.5</a:t>
            </a:r>
          </a:p>
          <a:p>
            <a:r>
              <a:rPr lang="zh-CN" altLang="en-US" dirty="0"/>
              <a:t>&gt;&gt;&gt; </a:t>
            </a:r>
            <a:r>
              <a:rPr lang="zh-CN" altLang="en-US" dirty="0">
                <a:solidFill>
                  <a:srgbClr val="0070C0"/>
                </a:solidFill>
              </a:rPr>
              <a:t>(5+5)*2</a:t>
            </a:r>
          </a:p>
          <a:p>
            <a:r>
              <a:rPr lang="zh-CN" altLang="en-US" dirty="0"/>
              <a:t>20</a:t>
            </a:r>
          </a:p>
          <a:p>
            <a:r>
              <a:rPr lang="en-US" altLang="zh-CN" dirty="0"/>
              <a:t>&gt;&gt;&gt; </a:t>
            </a:r>
            <a:r>
              <a:rPr lang="en-US" altLang="zh-CN" dirty="0">
                <a:solidFill>
                  <a:srgbClr val="0070C0"/>
                </a:solidFill>
              </a:rPr>
              <a:t>print("Hello world!")</a:t>
            </a:r>
          </a:p>
          <a:p>
            <a:r>
              <a:rPr lang="en-US" altLang="zh-CN" dirty="0"/>
              <a:t>Hello world!</a:t>
            </a:r>
          </a:p>
          <a:p>
            <a:r>
              <a:rPr lang="en-US" altLang="zh-CN" dirty="0"/>
              <a:t>&gt;&gt;&gt; </a:t>
            </a:r>
            <a:r>
              <a:rPr lang="en-US" altLang="zh-CN" dirty="0">
                <a:solidFill>
                  <a:srgbClr val="0070C0"/>
                </a:solidFill>
              </a:rPr>
              <a:t>text = input("</a:t>
            </a:r>
            <a:r>
              <a:rPr lang="zh-CN" altLang="en-US" dirty="0">
                <a:solidFill>
                  <a:srgbClr val="0070C0"/>
                </a:solidFill>
              </a:rPr>
              <a:t>请输入</a:t>
            </a:r>
            <a:r>
              <a:rPr lang="en-US" altLang="zh-CN" dirty="0">
                <a:solidFill>
                  <a:srgbClr val="0070C0"/>
                </a:solidFill>
              </a:rPr>
              <a:t>")</a:t>
            </a:r>
          </a:p>
          <a:p>
            <a:r>
              <a:rPr lang="zh-CN" altLang="en-US" dirty="0"/>
              <a:t>请输入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</a:p>
          <a:p>
            <a:r>
              <a:rPr lang="en-US" altLang="zh-CN" dirty="0"/>
              <a:t>&gt;&gt;&gt; </a:t>
            </a:r>
            <a:r>
              <a:rPr lang="en-US" altLang="zh-CN" dirty="0">
                <a:solidFill>
                  <a:srgbClr val="0070C0"/>
                </a:solidFill>
              </a:rPr>
              <a:t>print("</a:t>
            </a:r>
            <a:r>
              <a:rPr lang="zh-CN" altLang="en-US" dirty="0">
                <a:solidFill>
                  <a:srgbClr val="0070C0"/>
                </a:solidFill>
              </a:rPr>
              <a:t>您输入的是</a:t>
            </a:r>
            <a:r>
              <a:rPr lang="en-US" altLang="zh-CN" dirty="0">
                <a:solidFill>
                  <a:srgbClr val="0070C0"/>
                </a:solidFill>
              </a:rPr>
              <a:t>", text)</a:t>
            </a:r>
          </a:p>
          <a:p>
            <a:r>
              <a:rPr lang="zh-CN" altLang="en-US" dirty="0"/>
              <a:t>您输入的是 </a:t>
            </a:r>
            <a:r>
              <a:rPr lang="en-US" altLang="zh-CN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8616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基本编程套路：四部曲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4400" dirty="0"/>
              <a:t>一想</a:t>
            </a:r>
            <a:r>
              <a:rPr lang="zh-CN" altLang="en-US" sz="4400" dirty="0"/>
              <a:t>（</a:t>
            </a:r>
            <a:r>
              <a:rPr lang="en-US" altLang="zh-CN" sz="4400" dirty="0"/>
              <a:t> Thinking </a:t>
            </a:r>
            <a:r>
              <a:rPr lang="zh-CN" altLang="en-US" sz="4400" dirty="0"/>
              <a:t>）</a:t>
            </a:r>
            <a:endParaRPr lang="en-US" altLang="zh-CN" sz="4400" dirty="0"/>
          </a:p>
          <a:p>
            <a:r>
              <a:rPr lang="zh-CN" altLang="zh-CN" sz="4400" dirty="0"/>
              <a:t>二画</a:t>
            </a:r>
            <a:r>
              <a:rPr lang="zh-CN" altLang="en-US" sz="4400" dirty="0"/>
              <a:t>（</a:t>
            </a:r>
            <a:r>
              <a:rPr lang="en-US" altLang="zh-CN" sz="4400" dirty="0"/>
              <a:t> Designing </a:t>
            </a:r>
            <a:r>
              <a:rPr lang="zh-CN" altLang="en-US" sz="4400" dirty="0"/>
              <a:t>）</a:t>
            </a:r>
            <a:endParaRPr lang="en-US" altLang="zh-CN" sz="4400" dirty="0"/>
          </a:p>
          <a:p>
            <a:r>
              <a:rPr lang="zh-CN" altLang="zh-CN" sz="4400" dirty="0"/>
              <a:t>三码</a:t>
            </a:r>
            <a:r>
              <a:rPr lang="zh-CN" altLang="en-US" sz="4400" dirty="0"/>
              <a:t>（</a:t>
            </a:r>
            <a:r>
              <a:rPr lang="en-US" altLang="zh-CN" sz="4400" dirty="0"/>
              <a:t> Coding </a:t>
            </a:r>
            <a:r>
              <a:rPr lang="zh-CN" altLang="en-US" sz="4400" dirty="0"/>
              <a:t>）</a:t>
            </a:r>
            <a:endParaRPr lang="en-US" altLang="zh-CN" sz="4400" dirty="0"/>
          </a:p>
          <a:p>
            <a:r>
              <a:rPr lang="zh-CN" altLang="zh-CN" sz="4400" dirty="0"/>
              <a:t>四</a:t>
            </a:r>
            <a:r>
              <a:rPr lang="zh-CN" altLang="en-US" sz="4400" dirty="0"/>
              <a:t>测（</a:t>
            </a:r>
            <a:r>
              <a:rPr lang="en-US" altLang="zh-CN" sz="4400" dirty="0"/>
              <a:t> Testing </a:t>
            </a:r>
            <a:r>
              <a:rPr lang="zh-CN" altLang="en-US" sz="4400" dirty="0"/>
              <a:t>）</a:t>
            </a:r>
            <a:endParaRPr lang="en-US" altLang="zh-CN" sz="4400" dirty="0"/>
          </a:p>
        </p:txBody>
      </p:sp>
      <p:sp>
        <p:nvSpPr>
          <p:cNvPr id="4" name="AutoShape 2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AutoShape 4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0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30" y="4656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1.0 </a:t>
            </a:r>
            <a:r>
              <a:rPr lang="zh-CN" altLang="en-US" b="1" dirty="0">
                <a:latin typeface="Times New Roman" panose="02020603050405020304" pitchFamily="18" charset="0"/>
              </a:rPr>
              <a:t>预备知识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784" y="1002793"/>
            <a:ext cx="5029208" cy="369332"/>
          </a:xfrm>
        </p:spPr>
        <p:txBody>
          <a:bodyPr>
            <a:no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1800" dirty="0"/>
              <a:t>现代计算机的部件：</a:t>
            </a:r>
            <a:r>
              <a:rPr lang="zh-CN" altLang="en-US" sz="1800" b="1" dirty="0"/>
              <a:t>硬件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FF0000"/>
                </a:solidFill>
              </a:rPr>
              <a:t>软件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1"/>
            <a:endParaRPr lang="en-US" altLang="zh-CN" sz="105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D9D81F-BCAB-7240-93D5-E443C015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38" y="280751"/>
            <a:ext cx="5965332" cy="4472254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5B6F418-592E-F34F-B27D-D230275D610D}"/>
              </a:ext>
            </a:extLst>
          </p:cNvPr>
          <p:cNvSpPr txBox="1">
            <a:spLocks/>
          </p:cNvSpPr>
          <p:nvPr/>
        </p:nvSpPr>
        <p:spPr bwMode="auto">
          <a:xfrm>
            <a:off x="197367" y="1353862"/>
            <a:ext cx="8793841" cy="462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等线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硬件</a:t>
            </a:r>
            <a:r>
              <a:rPr lang="en-US" altLang="zh-CN" sz="2000" b="1" dirty="0">
                <a:solidFill>
                  <a:srgbClr val="FF0000"/>
                </a:solidFill>
              </a:rPr>
              <a:t>(hardware)</a:t>
            </a:r>
            <a:r>
              <a:rPr lang="zh-CN" altLang="en-US" sz="2000" dirty="0"/>
              <a:t>：组成计算机的各个物理部件</a:t>
            </a:r>
            <a:endParaRPr lang="en-US" altLang="zh-CN" sz="2000" dirty="0"/>
          </a:p>
          <a:p>
            <a:r>
              <a:rPr lang="en-US" altLang="zh-CN" sz="1800" b="1" dirty="0">
                <a:solidFill>
                  <a:schemeClr val="accent5"/>
                </a:solidFill>
              </a:rPr>
              <a:t>CPU</a:t>
            </a:r>
            <a:r>
              <a:rPr lang="en-US" altLang="zh-CN" sz="1800" dirty="0"/>
              <a:t>( Central Processing Unit )</a:t>
            </a:r>
            <a:r>
              <a:rPr lang="zh-CN" altLang="en-US" sz="1800" dirty="0"/>
              <a:t>：</a:t>
            </a:r>
            <a:r>
              <a:rPr lang="zh-CN" altLang="en-US" sz="1800" b="1" dirty="0">
                <a:solidFill>
                  <a:schemeClr val="accent5"/>
                </a:solidFill>
              </a:rPr>
              <a:t>从内存中读取指令并执行</a:t>
            </a:r>
            <a:endParaRPr lang="en-US" altLang="zh-CN" sz="1800" b="1" dirty="0">
              <a:solidFill>
                <a:schemeClr val="accent5"/>
              </a:solidFill>
            </a:endParaRPr>
          </a:p>
          <a:p>
            <a:pPr lvl="1"/>
            <a:r>
              <a:rPr lang="zh-CN" altLang="en-US" sz="1800" dirty="0"/>
              <a:t>有限的指令集     </a:t>
            </a:r>
            <a:r>
              <a:rPr lang="en-US" altLang="zh-CN" sz="1800" dirty="0"/>
              <a:t>•</a:t>
            </a:r>
            <a:r>
              <a:rPr lang="zh-CN" altLang="en-US" sz="1800" dirty="0"/>
              <a:t>按照顺序执行指令</a:t>
            </a:r>
            <a:endParaRPr lang="en-US" altLang="zh-CN" sz="1800" dirty="0"/>
          </a:p>
          <a:p>
            <a:pPr lvl="1"/>
            <a:r>
              <a:rPr lang="zh-CN" altLang="en-US" sz="1800" b="1" dirty="0">
                <a:solidFill>
                  <a:srgbClr val="FF0000"/>
                </a:solidFill>
              </a:rPr>
              <a:t>纳秒级的执行速度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zh-CN" altLang="en-US" sz="1800" dirty="0"/>
              <a:t>主存</a:t>
            </a:r>
            <a:r>
              <a:rPr lang="en-US" altLang="zh-CN" sz="1800" dirty="0"/>
              <a:t>/</a:t>
            </a:r>
            <a:r>
              <a:rPr lang="zh-CN" altLang="en-US" sz="1800" b="1" dirty="0">
                <a:solidFill>
                  <a:schemeClr val="accent5"/>
                </a:solidFill>
              </a:rPr>
              <a:t>内存</a:t>
            </a:r>
            <a:r>
              <a:rPr lang="zh-CN" altLang="en-US" sz="1800" dirty="0"/>
              <a:t>：</a:t>
            </a:r>
            <a:r>
              <a:rPr lang="en-US" altLang="zh-CN" sz="1800" dirty="0"/>
              <a:t>RAM</a:t>
            </a:r>
            <a:r>
              <a:rPr lang="zh-CN" altLang="en-US" sz="1800" dirty="0"/>
              <a:t>（</a:t>
            </a:r>
            <a:r>
              <a:rPr lang="en-US" altLang="zh-CN" sz="1800" dirty="0"/>
              <a:t>Random Access Memory</a:t>
            </a:r>
            <a:r>
              <a:rPr lang="zh-CN" altLang="en-US" sz="1800" dirty="0"/>
              <a:t>）随机访问内存</a:t>
            </a:r>
          </a:p>
          <a:p>
            <a:pPr lvl="1"/>
            <a:r>
              <a:rPr lang="zh-CN" altLang="en-US" sz="1800" dirty="0"/>
              <a:t>由许多电路组成  </a:t>
            </a:r>
            <a:r>
              <a:rPr lang="en-US" altLang="zh-CN" sz="1800" dirty="0"/>
              <a:t>•</a:t>
            </a:r>
            <a:r>
              <a:rPr lang="zh-CN" altLang="en-US" sz="1800" dirty="0"/>
              <a:t>易失性</a:t>
            </a:r>
            <a:r>
              <a:rPr lang="en-US" altLang="zh-CN" sz="1800" dirty="0"/>
              <a:t>(Volatility):</a:t>
            </a:r>
            <a:r>
              <a:rPr lang="zh-CN" altLang="en-US" sz="1800" dirty="0"/>
              <a:t>断电丢失</a:t>
            </a:r>
            <a:endParaRPr lang="en-US" altLang="zh-CN" sz="1800" dirty="0"/>
          </a:p>
          <a:p>
            <a:pPr lvl="1"/>
            <a:r>
              <a:rPr lang="zh-CN" altLang="en-US" sz="1800" dirty="0"/>
              <a:t>访问速度快</a:t>
            </a:r>
            <a:r>
              <a:rPr lang="en-US" altLang="zh-CN" sz="1800" dirty="0"/>
              <a:t>,</a:t>
            </a:r>
            <a:r>
              <a:rPr lang="zh-CN" altLang="en-US" sz="1800" dirty="0"/>
              <a:t>纳秒级</a:t>
            </a:r>
            <a:endParaRPr lang="en-US" altLang="zh-CN" sz="1800" dirty="0"/>
          </a:p>
          <a:p>
            <a:r>
              <a:rPr lang="zh-CN" altLang="en-US" sz="1800" dirty="0"/>
              <a:t>辅存</a:t>
            </a:r>
            <a:r>
              <a:rPr lang="en-US" altLang="zh-CN" sz="1800" dirty="0"/>
              <a:t>/</a:t>
            </a:r>
            <a:r>
              <a:rPr lang="zh-CN" altLang="en-US" sz="1800" b="1" dirty="0">
                <a:solidFill>
                  <a:schemeClr val="accent5"/>
                </a:solidFill>
              </a:rPr>
              <a:t>外存</a:t>
            </a:r>
            <a:r>
              <a:rPr lang="en-US" altLang="zh-CN" sz="1800" dirty="0"/>
              <a:t>(Secondary</a:t>
            </a:r>
            <a:r>
              <a:rPr lang="zh-CN" altLang="en-US" sz="1800" dirty="0"/>
              <a:t> </a:t>
            </a:r>
            <a:r>
              <a:rPr lang="en-US" altLang="zh-CN" sz="1800" dirty="0"/>
              <a:t>Storage)</a:t>
            </a:r>
            <a:r>
              <a:rPr lang="zh-CN" altLang="en-US" sz="1800" dirty="0"/>
              <a:t>：硬盘、闪存（</a:t>
            </a:r>
            <a:r>
              <a:rPr lang="en-US" altLang="zh-CN" sz="1800" dirty="0"/>
              <a:t>U</a:t>
            </a:r>
            <a:r>
              <a:rPr lang="zh-CN" altLang="en-US" sz="1800" dirty="0"/>
              <a:t>盘、</a:t>
            </a:r>
            <a:r>
              <a:rPr lang="en-US" altLang="zh-CN" sz="1800" dirty="0"/>
              <a:t>TF</a:t>
            </a:r>
            <a:r>
              <a:rPr lang="zh-CN" altLang="en-US" sz="1800" dirty="0"/>
              <a:t>卡、</a:t>
            </a:r>
            <a:r>
              <a:rPr lang="en-US" altLang="zh-CN" sz="1800" dirty="0"/>
              <a:t>SD</a:t>
            </a:r>
            <a:r>
              <a:rPr lang="zh-CN" altLang="en-US" sz="1800" dirty="0"/>
              <a:t>卡等）、</a:t>
            </a:r>
            <a:r>
              <a:rPr lang="en-US" altLang="zh-CN" sz="1800" dirty="0"/>
              <a:t>DVD… </a:t>
            </a:r>
          </a:p>
          <a:p>
            <a:pPr lvl="1"/>
            <a:r>
              <a:rPr lang="zh-CN" altLang="en-US" sz="1800" dirty="0"/>
              <a:t>持久性：断电后数据仍然存在  </a:t>
            </a:r>
            <a:r>
              <a:rPr lang="zh-CN" altLang="en-US" sz="1800" b="1" dirty="0">
                <a:solidFill>
                  <a:srgbClr val="FF0000"/>
                </a:solidFill>
              </a:rPr>
              <a:t>访问速度比内存慢，微秒或者毫秒级（固态硬盘速度提升只是十倍数量级，但仍远小于内存）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dirty="0"/>
              <a:t>数据和指令首先</a:t>
            </a:r>
            <a:r>
              <a:rPr lang="zh-CN" altLang="en-US" sz="1800" b="1" dirty="0">
                <a:solidFill>
                  <a:srgbClr val="FF0000"/>
                </a:solidFill>
              </a:rPr>
              <a:t>从外存读到内存后</a:t>
            </a:r>
            <a:r>
              <a:rPr lang="zh-CN" altLang="en-US" sz="1800" dirty="0"/>
              <a:t>才能被</a:t>
            </a:r>
            <a:r>
              <a:rPr lang="en-US" altLang="zh-CN" sz="1800" dirty="0"/>
              <a:t>CPU</a:t>
            </a:r>
            <a:r>
              <a:rPr lang="zh-CN" altLang="en-US" sz="1800" dirty="0"/>
              <a:t>使用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chemeClr val="accent5"/>
                </a:solidFill>
              </a:rPr>
              <a:t>外设</a:t>
            </a:r>
            <a:r>
              <a:rPr lang="zh-CN" altLang="en-US" sz="1800" dirty="0"/>
              <a:t>（</a:t>
            </a:r>
            <a:r>
              <a:rPr lang="en-US" altLang="zh-CN" sz="1800" dirty="0"/>
              <a:t> Peripheral 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输入设备：键盘、鼠标、扫描仪、摄像头、麦克风等</a:t>
            </a:r>
            <a:endParaRPr lang="en-US" altLang="zh-CN" sz="1800" dirty="0"/>
          </a:p>
          <a:p>
            <a:pPr lvl="1"/>
            <a:r>
              <a:rPr lang="zh-CN" altLang="en-US" sz="1800" dirty="0"/>
              <a:t>输出设备：显示器、打印机等</a:t>
            </a: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5265E9-326C-8C4A-B9CD-84BCA88DA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3276600"/>
            <a:ext cx="146050" cy="152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7A6D11E-4025-3847-B435-F875FEB4D916}"/>
              </a:ext>
            </a:extLst>
          </p:cNvPr>
          <p:cNvSpPr/>
          <p:nvPr/>
        </p:nvSpPr>
        <p:spPr>
          <a:xfrm>
            <a:off x="140093" y="5949070"/>
            <a:ext cx="941167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软件</a:t>
            </a:r>
            <a:r>
              <a:rPr lang="en-US" altLang="zh-CN" sz="2000" b="1" dirty="0">
                <a:solidFill>
                  <a:srgbClr val="FF0000"/>
                </a:solidFill>
              </a:rPr>
              <a:t>(software)</a:t>
            </a:r>
            <a:r>
              <a:rPr lang="zh-CN" altLang="en-US" sz="2000" b="1" dirty="0">
                <a:solidFill>
                  <a:srgbClr val="FF0000"/>
                </a:solidFill>
              </a:rPr>
              <a:t>： 待执行的程序、数据和文档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accent5"/>
                </a:solidFill>
              </a:rPr>
              <a:t>程序</a:t>
            </a:r>
            <a:r>
              <a:rPr lang="en-US" altLang="zh-CN" b="1" dirty="0">
                <a:solidFill>
                  <a:schemeClr val="accent5"/>
                </a:solidFill>
              </a:rPr>
              <a:t>(program)</a:t>
            </a:r>
            <a:r>
              <a:rPr lang="zh-CN" altLang="en-US" b="1" dirty="0">
                <a:solidFill>
                  <a:schemeClr val="accent5"/>
                </a:solidFill>
              </a:rPr>
              <a:t>：一系列指令，计算机根据指令进行运算完成相应的任务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6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之禅（</a:t>
            </a:r>
            <a:r>
              <a:rPr lang="en-US" altLang="zh-CN" dirty="0"/>
              <a:t>The Zen of Python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" name="AutoShape 2" descr="http://img5.imgtn.bdimg.com/it/u=686887102,2652075043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0375" y="6026102"/>
            <a:ext cx="540542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ure Handwriting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—— Tim Peters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ure Handwriting" pitchFamily="34" charset="0"/>
              <a:ea typeface="等线" panose="02010600030101010101" pitchFamily="2" charset="-122"/>
              <a:cs typeface="Verdana" panose="020B060403050404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01636" y="1419902"/>
            <a:ext cx="201907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import this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57051" y="150479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优美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胜于丑陋。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显式胜于隐式。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简单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胜于复杂。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复杂胜于难懂。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扁平胜于嵌套。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分散胜于密集。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可读性应当被重视。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尽管实用性会打败纯粹性，特例也不能凌驾于规则之上。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除非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明确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地使其沉默，错误永远不应该默默地溜走。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面对不明确的定义，拒绝猜测的诱惑。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用一种方法，最好只有一种方法来做一件事。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虽然一开始这种方法并不是显而易见的，但谁叫你不是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之父呢。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做比不做好，但立马去做有时还不如不做。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如果实现很难说明，那它是个坏想法。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如果实现容易解释，那它有可能是个好想法。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命名空间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是个绝妙的想法，让我们多多地使用它们吧！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24514" y="194312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优雅、明确、简单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B1399BF-2E70-3941-BBCE-79A317432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39" y="2028812"/>
            <a:ext cx="5384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计算机程序：对现实世界简单模拟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94510"/>
            <a:ext cx="711200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31" y="1385390"/>
            <a:ext cx="2575169" cy="273851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6600" y="3393831"/>
            <a:ext cx="11048999" cy="3464169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dirty="0"/>
              <a:t>state1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state2</a:t>
            </a:r>
            <a:r>
              <a:rPr kumimoji="1" lang="zh-CN" altLang="en-US" sz="2400" dirty="0"/>
              <a:t>区别就是某些</a:t>
            </a:r>
            <a:r>
              <a:rPr kumimoji="1" lang="en-US" altLang="zh-CN" sz="2400" dirty="0"/>
              <a:t>value</a:t>
            </a:r>
            <a:r>
              <a:rPr kumimoji="1" lang="zh-CN" altLang="en-US" sz="2400" dirty="0"/>
              <a:t>不同</a:t>
            </a:r>
            <a:endParaRPr kumimoji="1" lang="en-US" altLang="zh-CN" sz="2400" dirty="0"/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/>
              <a:t>如何访问到这些</a:t>
            </a:r>
            <a:r>
              <a:rPr kumimoji="1" lang="en-US" altLang="zh-CN" sz="2400" dirty="0"/>
              <a:t>value</a:t>
            </a:r>
            <a:r>
              <a:rPr kumimoji="1" lang="zh-CN" altLang="en-US" sz="2400" dirty="0"/>
              <a:t>（信息）</a:t>
            </a:r>
            <a:r>
              <a:rPr kumimoji="1" lang="en-US" altLang="zh-CN" sz="2400" dirty="0">
                <a:sym typeface="Wingdings"/>
              </a:rPr>
              <a:t></a:t>
            </a:r>
            <a:r>
              <a:rPr kumimoji="1" lang="zh-CN" altLang="en-US" sz="2400" b="1" dirty="0"/>
              <a:t>变量</a:t>
            </a:r>
            <a:r>
              <a:rPr kumimoji="1" lang="en-US" altLang="zh-CN" sz="2400" b="1" dirty="0"/>
              <a:t>(</a:t>
            </a:r>
            <a:r>
              <a:rPr kumimoji="1" lang="zh-CN" altLang="en-US" sz="2000" i="1" dirty="0"/>
              <a:t>起个名字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dirty="0"/>
              <a:t>Value</a:t>
            </a:r>
            <a:r>
              <a:rPr kumimoji="1" lang="zh-CN" altLang="en-US" sz="2400" dirty="0"/>
              <a:t>（信息）种类不同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/>
              <a:t>类型</a:t>
            </a:r>
            <a:r>
              <a:rPr kumimoji="1" lang="zh-CN" altLang="en-US" sz="2400" dirty="0">
                <a:sym typeface="Wingdings"/>
              </a:rPr>
              <a:t></a:t>
            </a:r>
            <a:r>
              <a:rPr lang="zh-CN" altLang="en-US" sz="2400" dirty="0">
                <a:cs typeface="等线" charset="-122"/>
              </a:rPr>
              <a:t>基本</a:t>
            </a:r>
            <a:r>
              <a:rPr lang="zh-CN" altLang="en-US" sz="2400" b="1" dirty="0">
                <a:cs typeface="等线" charset="-122"/>
              </a:rPr>
              <a:t>数据类型</a:t>
            </a:r>
            <a:r>
              <a:rPr lang="en-US" altLang="zh-CN" sz="2400" dirty="0">
                <a:cs typeface="等线" charset="-122"/>
              </a:rPr>
              <a:t>,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cs typeface="等线" charset="-122"/>
              </a:rPr>
              <a:t>改变</a:t>
            </a:r>
            <a:r>
              <a:rPr kumimoji="1" lang="en-US" altLang="zh-CN" sz="2400" dirty="0">
                <a:cs typeface="等线" charset="-122"/>
              </a:rPr>
              <a:t>value</a:t>
            </a:r>
            <a:r>
              <a:rPr kumimoji="1" lang="zh-CN" altLang="en-US" sz="2400" dirty="0">
                <a:cs typeface="等线" charset="-122"/>
              </a:rPr>
              <a:t>的取值</a:t>
            </a:r>
            <a:r>
              <a:rPr kumimoji="1" lang="en-US" altLang="zh-CN" sz="2400" dirty="0">
                <a:cs typeface="等线" charset="-122"/>
                <a:sym typeface="Wingdings"/>
              </a:rPr>
              <a:t></a:t>
            </a:r>
            <a:r>
              <a:rPr lang="zh-CN" altLang="en-US" sz="2400" dirty="0">
                <a:cs typeface="等线" charset="-122"/>
              </a:rPr>
              <a:t>基本运算和</a:t>
            </a:r>
            <a:r>
              <a:rPr lang="zh-CN" altLang="zh-CN" sz="2400" dirty="0">
                <a:cs typeface="等线" charset="-122"/>
              </a:rPr>
              <a:t>表达式</a:t>
            </a:r>
            <a:r>
              <a:rPr lang="zh-CN" altLang="en-US" sz="2400" dirty="0">
                <a:cs typeface="等线" charset="-122"/>
              </a:rPr>
              <a:t>（不同的数据类型，有不同的</a:t>
            </a:r>
            <a:r>
              <a:rPr lang="zh-CN" altLang="en-US" sz="2400" b="1" dirty="0">
                <a:cs typeface="等线" charset="-122"/>
              </a:rPr>
              <a:t>运算符</a:t>
            </a:r>
            <a:r>
              <a:rPr lang="zh-CN" altLang="en-US" sz="2400" dirty="0">
                <a:cs typeface="等线" charset="-122"/>
              </a:rPr>
              <a:t>）</a:t>
            </a:r>
            <a:endParaRPr lang="en-US" altLang="zh-CN" sz="2400" dirty="0">
              <a:cs typeface="等线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/>
              <a:t>一组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信息）</a:t>
            </a:r>
            <a:r>
              <a:rPr kumimoji="1" lang="en-US" altLang="zh-CN" sz="2400" dirty="0"/>
              <a:t>value</a:t>
            </a:r>
            <a:r>
              <a:rPr kumimoji="1" lang="en-US" altLang="zh-CN" sz="2400" dirty="0">
                <a:sym typeface="Wingdings"/>
              </a:rPr>
              <a:t></a:t>
            </a:r>
            <a:r>
              <a:rPr lang="en-US" altLang="zh-CN" sz="2400" dirty="0">
                <a:cs typeface="等线" charset="-122"/>
              </a:rPr>
              <a:t> Python</a:t>
            </a:r>
            <a:r>
              <a:rPr lang="zh-CN" altLang="en-US" sz="2400" b="1" dirty="0">
                <a:cs typeface="等线" charset="-122"/>
              </a:rPr>
              <a:t>特征数据类型</a:t>
            </a:r>
            <a:r>
              <a:rPr kumimoji="1" lang="zh-CN" altLang="en-US" sz="2400" dirty="0">
                <a:sym typeface="Wingdings"/>
              </a:rPr>
              <a:t>（列表、元组、字典、集合、字符串）</a:t>
            </a:r>
            <a:endParaRPr kumimoji="1" lang="en-US" altLang="zh-CN" sz="2400" dirty="0">
              <a:sym typeface="Wingdings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ym typeface="Wingdings"/>
              </a:rPr>
              <a:t>控制语句</a:t>
            </a:r>
            <a:r>
              <a:rPr kumimoji="1" lang="zh-CN" altLang="en-US" sz="2400" dirty="0">
                <a:sym typeface="Wingdings"/>
              </a:rPr>
              <a:t>：条件，循环</a:t>
            </a:r>
            <a:endParaRPr kumimoji="1" lang="en-US" altLang="zh-CN" sz="2400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400" b="1" dirty="0">
                <a:sym typeface="Wingdings"/>
              </a:rPr>
              <a:t>函数</a:t>
            </a:r>
            <a:r>
              <a:rPr kumimoji="1" lang="zh-CN" altLang="en-US" sz="2400" dirty="0">
                <a:sym typeface="Wingdings"/>
              </a:rPr>
              <a:t>（如何构建自己的函数）</a:t>
            </a:r>
            <a:endParaRPr kumimoji="1" lang="en-US" altLang="zh-CN" sz="2400" dirty="0">
              <a:sym typeface="Wingdings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对象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（如何构建自己的对象）</a:t>
            </a:r>
            <a:endParaRPr kumimoji="1" lang="en-US" altLang="zh-CN" sz="24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ym typeface="Wingdings"/>
              </a:rPr>
              <a:t>输入输出</a:t>
            </a:r>
            <a:r>
              <a:rPr kumimoji="1" lang="zh-CN" altLang="en-US" sz="2400" dirty="0">
                <a:sym typeface="Wingdings"/>
              </a:rPr>
              <a:t>：标准输入／输出，文件输入／输出，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图形用户界面（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，简称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GUI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）数据库 网络　。。。。。。</a:t>
            </a:r>
            <a:endParaRPr kumimoji="1"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442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常用内置对象（第二版</a:t>
            </a:r>
            <a:r>
              <a:rPr lang="en-US" altLang="zh-CN" dirty="0">
                <a:sym typeface="+mn-ea"/>
              </a:rPr>
              <a:t>2.1 </a:t>
            </a:r>
            <a:r>
              <a:rPr lang="zh-CN" altLang="en-US" dirty="0">
                <a:sym typeface="+mn-ea"/>
              </a:rPr>
              <a:t>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3" name="Table -1"/>
          <p:cNvGraphicFramePr/>
          <p:nvPr>
            <p:extLst>
              <p:ext uri="{D42A27DB-BD31-4B8C-83A1-F6EECF244321}">
                <p14:modId xmlns:p14="http://schemas.microsoft.com/office/powerpoint/2010/main" val="494225036"/>
              </p:ext>
            </p:extLst>
          </p:nvPr>
        </p:nvGraphicFramePr>
        <p:xfrm>
          <a:off x="1019810" y="1682115"/>
          <a:ext cx="9615805" cy="463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 dirty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对象类型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类型名称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示例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简要说明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数字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float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complex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1234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3.14, </a:t>
                      </a:r>
                      <a:r>
                        <a:rPr lang="en-US" altLang="zh-CN" sz="1600" b="0" u="none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1.3e5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3+4j</a:t>
                      </a: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数字大小没有限制，内置支持复数及其运算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布尔型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bool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True, False</a:t>
                      </a: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逻辑值，关系运算符、成员测试运算符、同一性测试运算符组成的表达式的值一般为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endParaRPr lang="en-US" sz="16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字节串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bytes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en-US" altLang="zh-CN" sz="160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hello world</a:t>
                      </a:r>
                      <a:r>
                        <a:rPr lang="en-US" altLang="zh-CN" sz="160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endParaRPr lang="en-US" altLang="zh-CN" sz="1600" b="0" u="none">
                        <a:latin typeface="Times New Roman" panose="02020603050405020304" charset="0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以字母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引导，可以使用单引号、双引号、三引号作为定界符</a:t>
                      </a:r>
                      <a:endParaRPr lang="en-US" sz="16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列表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list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 dirty="0">
                          <a:latin typeface="Times New Roman" panose="02020603050405020304" charset="0"/>
                          <a:cs typeface="Calibri" panose="020F0502020204030204" charset="0"/>
                        </a:rPr>
                        <a:t>[1, 2, 3]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[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, [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en-US" altLang="zh-CN" sz="1600" dirty="0">
                          <a:latin typeface="Times New Roman" panose="02020603050405020304" charset="0"/>
                          <a:cs typeface="Calibri" panose="020F0502020204030204" charset="0"/>
                          <a:sym typeface="+mn-ea"/>
                        </a:rPr>
                        <a:t>'</a:t>
                      </a:r>
                      <a:r>
                        <a:rPr lang="en-US" altLang="zh-CN" sz="1600" b="0" u="none" dirty="0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, 2]]</a:t>
                      </a:r>
                      <a:endParaRPr lang="en-US" sz="1600" b="0" u="none" dirty="0">
                        <a:latin typeface="Times New Roman" panose="02020603050405020304" charset="0"/>
                        <a:cs typeface="Calibri" panose="020F0502020204030204" charset="0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所有元素放在一对方括号中，元素之间使用逗号分隔，其中的元素可以是任意类型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字典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dict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{1:'food' ,2:'taste', 3:'import'}</a:t>
                      </a: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所有元素放在一对大括号中，元素之间使用逗号分隔，</a:t>
                      </a:r>
                      <a:r>
                        <a:rPr lang="zh-CN" altLang="en-US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元素形式为“键</a:t>
                      </a:r>
                      <a:r>
                        <a:rPr lang="en-US" altLang="zh-CN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</a:t>
                      </a:r>
                      <a:r>
                        <a:rPr lang="zh-CN" altLang="en-US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值”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元组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tuple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(2, -5, 6)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宋体" panose="02010600030101010101" pitchFamily="2" charset="-122"/>
                        </a:rPr>
                        <a:t> (3,)</a:t>
                      </a:r>
                      <a:endParaRPr lang="en-US" altLang="zh-CN" sz="1600" b="0" u="none">
                        <a:latin typeface="Times New Roman" panose="02020603050405020304" charset="0"/>
                        <a:cs typeface="Calibri" panose="020F0502020204030204" charset="0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不可变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，所有元素放在一对圆括号中，元素之间使用逗号分隔，</a:t>
                      </a:r>
                      <a:r>
                        <a:rPr lang="zh-CN" altLang="en-US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如果元组中只有一个元素的话，后面的逗号不能省略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集合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set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frozenset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Times New Roman" panose="02020603050405020304" charset="0"/>
                          <a:cs typeface="Calibri" panose="020F0502020204030204" charset="0"/>
                        </a:rPr>
                        <a:t>{'a', 'b', 'c'}</a:t>
                      </a: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所有元素放在一对大括号中，元素之间使用逗号分隔，</a:t>
                      </a:r>
                      <a:r>
                        <a:rPr lang="zh-CN" altLang="en-US" sz="16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元素不允许重复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另外，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set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是可变的，而</a:t>
                      </a:r>
                      <a:r>
                        <a:rPr lang="en-US" altLang="zh-CN" sz="16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frozenset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是不可变的</a:t>
                      </a:r>
                      <a:endParaRPr lang="en-US" sz="16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77" name="Text Box 4"/>
          <p:cNvSpPr txBox="1"/>
          <p:nvPr/>
        </p:nvSpPr>
        <p:spPr>
          <a:xfrm>
            <a:off x="8538528" y="1316990"/>
            <a:ext cx="2097087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常用内置对象</a:t>
            </a:r>
          </a:p>
        </p:txBody>
      </p:sp>
    </p:spTree>
    <p:extLst>
      <p:ext uri="{BB962C8B-B14F-4D97-AF65-F5344CB8AC3E}">
        <p14:creationId xmlns:p14="http://schemas.microsoft.com/office/powerpoint/2010/main" val="424463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常用内置对象（第二版</a:t>
            </a:r>
            <a:r>
              <a:rPr lang="en-US" altLang="zh-CN" dirty="0">
                <a:sym typeface="+mn-ea"/>
              </a:rPr>
              <a:t>2.1 </a:t>
            </a:r>
            <a:r>
              <a:rPr lang="zh-CN" altLang="en-US" dirty="0">
                <a:sym typeface="+mn-ea"/>
              </a:rPr>
              <a:t> 续）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3" name="Content Placeholder -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190620"/>
              </p:ext>
            </p:extLst>
          </p:nvPr>
        </p:nvGraphicFramePr>
        <p:xfrm>
          <a:off x="883920" y="1767523"/>
          <a:ext cx="9610090" cy="3169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6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2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对象类型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类型名称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示例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简要说明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空类型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NoneType</a:t>
                      </a:r>
                    </a:p>
                  </a:txBody>
                  <a:tcPr marL="36195" marR="0" marT="0" marB="1" anchor="ctr">
                    <a:lnL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None</a:t>
                      </a:r>
                    </a:p>
                  </a:txBody>
                  <a:tcPr marL="36195" marR="0" marT="0" marB="1" anchor="ctr">
                    <a:lnL w="9525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空值</a:t>
                      </a:r>
                    </a:p>
                  </a:txBody>
                  <a:tcPr marL="36195" marR="0" marT="0" marB="1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异常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Exception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ValueError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TypeError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 </a:t>
                      </a: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Python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内置大量异常类，分别对应不同类型的异常</a:t>
                      </a:r>
                      <a:endParaRPr lang="en-US" sz="16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文件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 </a:t>
                      </a: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=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open('data.dat', 'r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')</a:t>
                      </a:r>
                      <a:endParaRPr lang="en-US" altLang="zh-CN" sz="16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Python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内置函数，使用指定的模式打开文件，返回文件对象</a:t>
                      </a:r>
                      <a:endParaRPr lang="en-US" sz="16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其他可迭代对象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生成器对象、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range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对象、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zip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对象、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enumerate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对象、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对象、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filter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对象等等</a:t>
                      </a:r>
                      <a:endParaRPr lang="en-US" sz="16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具有</a:t>
                      </a:r>
                      <a:r>
                        <a:rPr lang="zh-CN" altLang="en-US" sz="1600" b="1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惰性求值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的特点，除</a:t>
                      </a:r>
                      <a:r>
                        <a:rPr lang="en-US" altLang="zh-CN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range</a:t>
                      </a:r>
                      <a:r>
                        <a:rPr lang="zh-CN" altLang="en-US" sz="16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对象之外，其他对象中的元素只能看一次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编程单元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600" b="0" u="none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函数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（使用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def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定义）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类</a:t>
                      </a:r>
                      <a:r>
                        <a:rPr lang="zh-CN" altLang="en-US" sz="16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（使用</a:t>
                      </a:r>
                      <a:r>
                        <a:rPr lang="en-US" altLang="zh-CN" sz="16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</a:t>
                      </a:r>
                      <a:r>
                        <a:rPr lang="zh-CN" altLang="en-US" sz="16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定义）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模块（类型为</a:t>
                      </a:r>
                      <a:r>
                        <a:rPr lang="en-US" altLang="zh-CN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module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sz="1600" b="0" u="none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 anchor="ctr">
                    <a:lnL w="9525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类和函数都属于</a:t>
                      </a:r>
                      <a:r>
                        <a:rPr lang="zh-CN" altLang="en-US" sz="1600" b="1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可调用对象</a:t>
                      </a:r>
                      <a:r>
                        <a:rPr lang="zh-CN" altLang="en-US" sz="16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，模块用来集中存放函数、类、常量或其他对象</a:t>
                      </a:r>
                    </a:p>
                  </a:txBody>
                  <a:tcPr marL="36195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595" name="Text Box 4"/>
          <p:cNvSpPr txBox="1"/>
          <p:nvPr/>
        </p:nvSpPr>
        <p:spPr>
          <a:xfrm>
            <a:off x="8283893" y="1331595"/>
            <a:ext cx="2097087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续表</a:t>
            </a:r>
          </a:p>
        </p:txBody>
      </p:sp>
    </p:spTree>
    <p:extLst>
      <p:ext uri="{BB962C8B-B14F-4D97-AF65-F5344CB8AC3E}">
        <p14:creationId xmlns:p14="http://schemas.microsoft.com/office/powerpoint/2010/main" val="2516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语言概述和安装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基础知识：基本的输入输出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基础知识：变量和对象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基础知识：数字类型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基础知识：模块和包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基础知识：字符串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代码编写规范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编程快速入门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79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4</a:t>
            </a:r>
            <a:r>
              <a:rPr lang="en-US" altLang="zh-CN" dirty="0"/>
              <a:t>.8 </a:t>
            </a:r>
            <a:r>
              <a:rPr lang="zh-CN" altLang="en-US" dirty="0"/>
              <a:t>基本输入输出</a:t>
            </a:r>
            <a:r>
              <a:rPr lang="en-US" altLang="zh-CN" dirty="0"/>
              <a:t>:</a:t>
            </a:r>
            <a:r>
              <a:rPr lang="zh-CN" altLang="en-US" b="1" dirty="0"/>
              <a:t>简单输出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5363"/>
            <a:ext cx="10515600" cy="54422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print()</a:t>
            </a:r>
            <a:r>
              <a:rPr lang="zh-CN" altLang="en-US" dirty="0"/>
              <a:t>在括号中加上字符串，就可以向屏幕上输出指定的文字。如下：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&gt;&gt;&gt; print(‘hello, world’)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print()</a:t>
            </a:r>
            <a:r>
              <a:rPr lang="zh-CN" altLang="en-US" dirty="0"/>
              <a:t>函数也可以接受多个字符串，用逗号“</a:t>
            </a:r>
            <a:r>
              <a:rPr lang="en-US" altLang="zh-CN" dirty="0"/>
              <a:t>,”</a:t>
            </a:r>
            <a:r>
              <a:rPr lang="zh-CN" altLang="en-US" dirty="0"/>
              <a:t>隔开，就可以连成一串输出，</a:t>
            </a:r>
            <a:r>
              <a:rPr lang="en-US" altLang="zh-CN" dirty="0"/>
              <a:t>print()</a:t>
            </a:r>
            <a:r>
              <a:rPr lang="zh-CN" altLang="en-US" dirty="0"/>
              <a:t>会依次打印每个字符串，遇到逗号“</a:t>
            </a:r>
            <a:r>
              <a:rPr lang="en-US" altLang="zh-CN" dirty="0"/>
              <a:t>,”</a:t>
            </a:r>
            <a:r>
              <a:rPr lang="zh-CN" altLang="en-US" dirty="0"/>
              <a:t>会输出一个空格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&gt;&gt;&gt; print('The quick brown fox', 'jumps over', 'the lazy dog')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也可以打印整数，或者计算结果：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print(300)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print(100 + 200)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print('100 + 200 =', 100 + 200)</a:t>
            </a:r>
          </a:p>
          <a:p>
            <a:pPr lvl="1"/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31" y="3432969"/>
            <a:ext cx="5967459" cy="133892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9DD678-A86E-6247-B865-D64BDDC0B278}"/>
              </a:ext>
            </a:extLst>
          </p:cNvPr>
          <p:cNvGrpSpPr/>
          <p:nvPr/>
        </p:nvGrpSpPr>
        <p:grpSpPr>
          <a:xfrm>
            <a:off x="4648200" y="3802481"/>
            <a:ext cx="6324382" cy="2604773"/>
            <a:chOff x="4648200" y="3802481"/>
            <a:chExt cx="6324382" cy="2604773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BBB91A29-EDB7-944B-958F-6A58AE5B8B5A}"/>
                </a:ext>
              </a:extLst>
            </p:cNvPr>
            <p:cNvCxnSpPr/>
            <p:nvPr/>
          </p:nvCxnSpPr>
          <p:spPr>
            <a:xfrm>
              <a:off x="4648200" y="4526280"/>
              <a:ext cx="2788920" cy="670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4BEA89DE-F3D9-7D40-A470-32805EF562EF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3802481"/>
              <a:ext cx="2946049" cy="1311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91F5091-EA00-6A40-9437-B0F5F6E46418}"/>
                </a:ext>
              </a:extLst>
            </p:cNvPr>
            <p:cNvSpPr/>
            <p:nvPr/>
          </p:nvSpPr>
          <p:spPr>
            <a:xfrm>
              <a:off x="7594249" y="5483924"/>
              <a:ext cx="3378333" cy="92333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可以输出多个信息（对象）之间用逗号分隔，输出后默认用空格分隔开来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A86F57-D379-ED43-919B-12D21171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415" y="2383296"/>
            <a:ext cx="9464490" cy="3438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300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4</a:t>
            </a:r>
            <a:r>
              <a:rPr lang="en-US" altLang="zh-CN" dirty="0"/>
              <a:t>.8 </a:t>
            </a:r>
            <a:r>
              <a:rPr lang="zh-CN" altLang="en-US" dirty="0"/>
              <a:t>基本输入输出</a:t>
            </a:r>
            <a:r>
              <a:rPr lang="en-US" altLang="zh-CN" dirty="0"/>
              <a:t>:</a:t>
            </a:r>
            <a:r>
              <a:rPr lang="zh-CN" altLang="en-US" b="1" dirty="0"/>
              <a:t>简单输入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提供了一个</a:t>
            </a:r>
            <a:r>
              <a:rPr lang="en-US" altLang="zh-CN" dirty="0"/>
              <a:t>input(prompt) </a:t>
            </a:r>
            <a:r>
              <a:rPr lang="zh-CN" altLang="en-US" dirty="0"/>
              <a:t>，首先输出</a:t>
            </a:r>
            <a:r>
              <a:rPr lang="en-US" altLang="zh-CN" dirty="0"/>
              <a:t>prompt</a:t>
            </a:r>
            <a:r>
              <a:rPr lang="zh-CN" altLang="en-US" dirty="0"/>
              <a:t>，等待用户输入，直到用户按回车结束，返回用户输入的</a:t>
            </a:r>
            <a:r>
              <a:rPr lang="zh-CN" altLang="en-US" dirty="0">
                <a:solidFill>
                  <a:srgbClr val="0070C0"/>
                </a:solidFill>
              </a:rPr>
              <a:t>字符串</a:t>
            </a:r>
            <a:r>
              <a:rPr lang="zh-CN" altLang="en-US" dirty="0"/>
              <a:t>（不包括最后的回车）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&gt;&gt;&gt; name = input()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Michael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&gt;&gt;&gt; name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'Michael‘</a:t>
            </a:r>
          </a:p>
          <a:p>
            <a:r>
              <a:rPr lang="en-US" altLang="zh-CN" dirty="0"/>
              <a:t>input()</a:t>
            </a:r>
            <a:r>
              <a:rPr lang="zh-CN" altLang="en-US" dirty="0"/>
              <a:t>可以让你显示一个字符串来提示用户输入信息内容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 = input('please enter your name: 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print(‘hello,’, name)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01FE22-85DC-3748-A0D2-DCCC6A0C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87" y="2853054"/>
            <a:ext cx="6008513" cy="1151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88A6D5-8027-FA47-BFF0-49C61E404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5019675"/>
            <a:ext cx="4965700" cy="147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16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Idle</a:t>
            </a:r>
            <a:r>
              <a:rPr lang="zh-CN" altLang="en-US" dirty="0"/>
              <a:t>交互式窗口练习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在交互式窗口演示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练习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2+3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print(‘hello, world’)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print('The quick brown fox', 'jumps over', 'the lazy dog’)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print(300)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print(100 + 200)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print('100 + 200 =', 100 + 200)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 = input()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 = input('please enter your name: ')</a:t>
            </a:r>
          </a:p>
          <a:p>
            <a:pPr lvl="1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print(‘hello,’, name)</a:t>
            </a:r>
          </a:p>
          <a:p>
            <a:pPr lvl="1"/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0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你的第一个程序文件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553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由 交互式窗口 </a:t>
            </a:r>
            <a:r>
              <a:rPr lang="en-US" altLang="zh-CN" sz="2400" b="1" dirty="0">
                <a:solidFill>
                  <a:srgbClr val="FF0000"/>
                </a:solidFill>
              </a:rPr>
              <a:t>File &gt;&gt; New File</a:t>
            </a:r>
            <a:r>
              <a:rPr lang="en-US" altLang="zh-CN" sz="2400" b="1" dirty="0"/>
              <a:t> </a:t>
            </a:r>
            <a:r>
              <a:rPr lang="zh-CN" altLang="en-US" sz="2400" dirty="0"/>
              <a:t>启动空白的文件窗口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文件窗口：如下编辑，保存</a:t>
            </a:r>
            <a:r>
              <a:rPr lang="en-US" altLang="zh-CN" sz="2400" dirty="0"/>
              <a:t>(</a:t>
            </a:r>
            <a:r>
              <a:rPr lang="zh-CN" altLang="en-US" sz="2400" dirty="0"/>
              <a:t>文件窗口 </a:t>
            </a:r>
            <a:r>
              <a:rPr lang="en-US" altLang="zh-CN" sz="2400" b="1" dirty="0">
                <a:solidFill>
                  <a:srgbClr val="FF0000"/>
                </a:solidFill>
              </a:rPr>
              <a:t>File &gt;&gt; Save</a:t>
            </a:r>
            <a:r>
              <a:rPr lang="en-US" altLang="zh-CN" sz="2400" dirty="0"/>
              <a:t>) </a:t>
            </a:r>
            <a:r>
              <a:rPr lang="zh-CN" altLang="en-US" sz="2400" dirty="0"/>
              <a:t>文件</a:t>
            </a:r>
            <a:r>
              <a:rPr lang="en-US" altLang="zh-CN" sz="2400" dirty="0"/>
              <a:t>h</a:t>
            </a:r>
            <a:r>
              <a:rPr lang="zh-CN" altLang="zh-CN" sz="2400" dirty="0"/>
              <a:t>ello</a:t>
            </a:r>
            <a:r>
              <a:rPr lang="en-US" altLang="zh-CN" sz="2400" dirty="0"/>
              <a:t>w</a:t>
            </a:r>
            <a:r>
              <a:rPr lang="zh-CN" altLang="zh-CN" sz="2400" dirty="0"/>
              <a:t>orld.py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A82B3E-223D-3249-ACBD-634AD7A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76" y="1949996"/>
            <a:ext cx="2275304" cy="1316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A31F4D-C12D-CD45-9DBE-D8E5FDFA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76" y="3807336"/>
            <a:ext cx="4114800" cy="1295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8005B3-88C0-7B48-B6DB-098C11633ACD}"/>
              </a:ext>
            </a:extLst>
          </p:cNvPr>
          <p:cNvSpPr/>
          <p:nvPr/>
        </p:nvSpPr>
        <p:spPr>
          <a:xfrm>
            <a:off x="838200" y="5008289"/>
            <a:ext cx="9933122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文件窗口：</a:t>
            </a:r>
            <a:r>
              <a:rPr lang="en-US" altLang="zh-CN" sz="2400" dirty="0"/>
              <a:t>Run</a:t>
            </a:r>
            <a:r>
              <a:rPr lang="zh-CN" altLang="en-US" sz="2400" dirty="0"/>
              <a:t>子菜单</a:t>
            </a:r>
            <a:endParaRPr lang="en-US" altLang="zh-CN" sz="2400" dirty="0"/>
          </a:p>
          <a:p>
            <a:pPr lvl="2">
              <a:lnSpc>
                <a:spcPct val="100000"/>
              </a:lnSpc>
            </a:pPr>
            <a:r>
              <a:rPr lang="en-US" altLang="zh-CN" sz="2000" dirty="0" err="1"/>
              <a:t>Run</a:t>
            </a:r>
            <a:r>
              <a:rPr lang="en-US" altLang="zh-CN" sz="2000" dirty="0" err="1">
                <a:sym typeface="Wingdings" panose="05000000000000000000" pitchFamily="2" charset="2"/>
              </a:rPr>
              <a:t>Python</a:t>
            </a:r>
            <a:r>
              <a:rPr lang="en-US" altLang="zh-CN" sz="2000" dirty="0">
                <a:sym typeface="Wingdings" panose="05000000000000000000" pitchFamily="2" charset="2"/>
              </a:rPr>
              <a:t> Shell: </a:t>
            </a:r>
            <a:r>
              <a:rPr lang="zh-CN" altLang="en-US" sz="2000" dirty="0">
                <a:sym typeface="Wingdings" panose="05000000000000000000" pitchFamily="2" charset="2"/>
              </a:rPr>
              <a:t>切换到交互</a:t>
            </a:r>
            <a:r>
              <a:rPr lang="en-US" altLang="zh-CN" sz="2000" dirty="0">
                <a:sym typeface="Wingdings" panose="05000000000000000000" pitchFamily="2" charset="2"/>
              </a:rPr>
              <a:t>Shell</a:t>
            </a:r>
            <a:r>
              <a:rPr lang="zh-CN" altLang="en-US" sz="2000" dirty="0">
                <a:sym typeface="Wingdings" panose="05000000000000000000" pitchFamily="2" charset="2"/>
              </a:rPr>
              <a:t>窗口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000" b="1" dirty="0" err="1">
                <a:solidFill>
                  <a:srgbClr val="FF0000"/>
                </a:solidFill>
              </a:rPr>
              <a:t>Run</a:t>
            </a:r>
            <a:r>
              <a:rPr lang="en-US" altLang="zh-CN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Run</a:t>
            </a:r>
            <a:r>
              <a:rPr lang="en-US" altLang="zh-CN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Module(F5)</a:t>
            </a:r>
            <a:r>
              <a:rPr lang="zh-CN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运行</a:t>
            </a:r>
            <a:r>
              <a:rPr lang="zh-CN" altLang="en-US" sz="2000" dirty="0">
                <a:sym typeface="Wingdings" panose="05000000000000000000" pitchFamily="2" charset="2"/>
              </a:rPr>
              <a:t>，可以在</a:t>
            </a:r>
            <a:r>
              <a:rPr lang="en-US" altLang="zh-CN" sz="2000" dirty="0">
                <a:sym typeface="Wingdings" panose="05000000000000000000" pitchFamily="2" charset="2"/>
              </a:rPr>
              <a:t>Python Shell</a:t>
            </a:r>
            <a:r>
              <a:rPr lang="zh-CN" altLang="en-US" sz="2000" dirty="0">
                <a:sym typeface="Wingdings" panose="05000000000000000000" pitchFamily="2" charset="2"/>
              </a:rPr>
              <a:t>窗口中看到运行结果 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zh-CN" sz="2000" dirty="0" err="1">
                <a:sym typeface="Wingdings" panose="05000000000000000000" pitchFamily="2" charset="2"/>
              </a:rPr>
              <a:t>RunCheck</a:t>
            </a:r>
            <a:r>
              <a:rPr lang="en-US" altLang="zh-CN" sz="2000" dirty="0">
                <a:sym typeface="Wingdings" panose="05000000000000000000" pitchFamily="2" charset="2"/>
              </a:rPr>
              <a:t> Module</a:t>
            </a:r>
            <a:r>
              <a:rPr lang="zh-CN" altLang="en-US" sz="2000" dirty="0">
                <a:sym typeface="Wingdings" panose="05000000000000000000" pitchFamily="2" charset="2"/>
              </a:rPr>
              <a:t>仅仅检查编写的程序是否有语法错误，并不运行</a:t>
            </a:r>
            <a:endParaRPr lang="en-US" altLang="zh-CN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440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你的第一个程序文件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553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由 交互式窗口 </a:t>
            </a:r>
            <a:r>
              <a:rPr lang="en-US" altLang="zh-CN" sz="2400" b="1" dirty="0">
                <a:solidFill>
                  <a:srgbClr val="FF0000"/>
                </a:solidFill>
              </a:rPr>
              <a:t>File &gt;&gt; New File</a:t>
            </a:r>
            <a:r>
              <a:rPr lang="en-US" altLang="zh-CN" sz="2400" b="1" dirty="0"/>
              <a:t> </a:t>
            </a:r>
            <a:r>
              <a:rPr lang="zh-CN" altLang="en-US" sz="2400" dirty="0"/>
              <a:t>启动空白的文件窗口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如下编辑，保存</a:t>
            </a:r>
            <a:r>
              <a:rPr lang="en-US" altLang="zh-CN" sz="2400" dirty="0"/>
              <a:t>(</a:t>
            </a:r>
            <a:r>
              <a:rPr lang="zh-CN" altLang="en-US" sz="2400" dirty="0"/>
              <a:t>文件窗口 </a:t>
            </a:r>
            <a:r>
              <a:rPr lang="en-US" altLang="zh-CN" sz="2400" b="1" dirty="0">
                <a:solidFill>
                  <a:srgbClr val="FF0000"/>
                </a:solidFill>
              </a:rPr>
              <a:t>File &gt;&gt; Save</a:t>
            </a:r>
            <a:r>
              <a:rPr lang="en-US" altLang="zh-CN" sz="2400" dirty="0"/>
              <a:t>) </a:t>
            </a:r>
            <a:r>
              <a:rPr lang="zh-CN" altLang="en-US" sz="2400" dirty="0"/>
              <a:t>文件</a:t>
            </a:r>
            <a:r>
              <a:rPr lang="zh-CN" altLang="zh-CN" sz="2400" dirty="0"/>
              <a:t>HelloWorld.py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A82B3E-223D-3249-ACBD-634AD7A6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76" y="1949996"/>
            <a:ext cx="2275304" cy="1316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A31F4D-C12D-CD45-9DBE-D8E5FDFA8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76" y="3807336"/>
            <a:ext cx="4114800" cy="12954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321828" y="3800152"/>
            <a:ext cx="2905492" cy="28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00B865-D682-F54E-94C1-9E91E9BD8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672" y="3712160"/>
            <a:ext cx="3619500" cy="1879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8635DB-4A16-C04C-BA03-B521D50745AC}"/>
              </a:ext>
            </a:extLst>
          </p:cNvPr>
          <p:cNvSpPr txBox="1"/>
          <p:nvPr/>
        </p:nvSpPr>
        <p:spPr>
          <a:xfrm>
            <a:off x="1072673" y="5672444"/>
            <a:ext cx="5403802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注意：</a:t>
            </a:r>
            <a:r>
              <a:rPr lang="en-US" altLang="zh-CN" dirty="0"/>
              <a:t>shell</a:t>
            </a:r>
            <a:r>
              <a:rPr lang="zh-CN" altLang="en-US" dirty="0"/>
              <a:t>窗口的</a:t>
            </a:r>
            <a:r>
              <a:rPr lang="en-US" altLang="zh-CN" dirty="0"/>
              <a:t>Save/Save As</a:t>
            </a:r>
            <a:r>
              <a:rPr lang="zh-CN" altLang="en-US" dirty="0"/>
              <a:t>与编辑器窗口的</a:t>
            </a:r>
            <a:r>
              <a:rPr lang="en-US" altLang="zh-CN" dirty="0"/>
              <a:t>Save/Save As</a:t>
            </a:r>
            <a:r>
              <a:rPr lang="zh-CN" altLang="en-US" dirty="0"/>
              <a:t>的区别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BF2B6A-DE8C-5440-9403-0CF39BF31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87" y="2166762"/>
            <a:ext cx="10159369" cy="4390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80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en-US" altLang="zh-CN" dirty="0"/>
              <a:t>(</a:t>
            </a:r>
            <a:r>
              <a:rPr lang="zh-CN" altLang="en-US" dirty="0"/>
              <a:t>信息）表达：</a:t>
            </a:r>
            <a:r>
              <a:rPr lang="en-US" altLang="zh-CN" dirty="0"/>
              <a:t>Bit</a:t>
            </a:r>
            <a:r>
              <a:rPr lang="zh-CN" altLang="en-US" dirty="0"/>
              <a:t>、</a:t>
            </a:r>
            <a:r>
              <a:rPr lang="en-US" altLang="zh-CN" dirty="0"/>
              <a:t>Byte(K/M/G)</a:t>
            </a:r>
            <a:endParaRPr lang="zh-CN" altLang="en-US" dirty="0"/>
          </a:p>
        </p:txBody>
      </p:sp>
      <p:sp>
        <p:nvSpPr>
          <p:cNvPr id="4" name="AutoShape 2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CBDAA8-28DB-4846-A302-078E09CA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58" y="1207487"/>
            <a:ext cx="2118544" cy="163844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67151B7-FA87-EB4E-AFEC-23351990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33760" cy="4835385"/>
          </a:xfrm>
        </p:spPr>
        <p:txBody>
          <a:bodyPr/>
          <a:lstStyle/>
          <a:p>
            <a:r>
              <a:rPr lang="zh-CN" altLang="en-US" dirty="0"/>
              <a:t>计算机的运算采用二进制</a:t>
            </a:r>
            <a:endParaRPr lang="en-US" altLang="zh-CN" dirty="0"/>
          </a:p>
          <a:p>
            <a:pPr lvl="1"/>
            <a:r>
              <a:rPr lang="zh-CN" altLang="en-US" sz="2000" dirty="0"/>
              <a:t>每个电路保存一个二进制数据</a:t>
            </a:r>
            <a:r>
              <a:rPr lang="en-US" altLang="zh-CN" sz="2000" dirty="0"/>
              <a:t>(0</a:t>
            </a:r>
            <a:r>
              <a:rPr lang="zh-CN" altLang="en-US" sz="2000" dirty="0"/>
              <a:t>或</a:t>
            </a:r>
            <a:r>
              <a:rPr lang="en-US" altLang="zh-CN" sz="2000" dirty="0"/>
              <a:t>1)</a:t>
            </a:r>
            <a:r>
              <a:rPr lang="zh-CN" altLang="en-US" sz="2000" dirty="0"/>
              <a:t>，称为位</a:t>
            </a:r>
            <a:r>
              <a:rPr lang="en-US" altLang="zh-CN" sz="2000" dirty="0"/>
              <a:t>/</a:t>
            </a:r>
            <a:r>
              <a:rPr lang="zh-CN" altLang="en-US" sz="2000" dirty="0"/>
              <a:t>比特（</a:t>
            </a:r>
            <a:r>
              <a:rPr lang="en-US" altLang="zh-CN" sz="2000" dirty="0"/>
              <a:t>bit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连续</a:t>
            </a:r>
            <a:r>
              <a:rPr lang="en-US" altLang="zh-CN" sz="2000" dirty="0"/>
              <a:t>8</a:t>
            </a:r>
            <a:r>
              <a:rPr lang="zh-CN" altLang="en-US" sz="2000" dirty="0"/>
              <a:t>个比特组合在一起称为</a:t>
            </a:r>
            <a:r>
              <a:rPr lang="zh-CN" altLang="en-US" sz="2000" b="1" dirty="0">
                <a:solidFill>
                  <a:schemeClr val="accent5"/>
                </a:solidFill>
              </a:rPr>
              <a:t>字节</a:t>
            </a:r>
            <a:r>
              <a:rPr lang="en-US" altLang="zh-CN" sz="2000" b="1" dirty="0">
                <a:solidFill>
                  <a:schemeClr val="accent5"/>
                </a:solidFill>
              </a:rPr>
              <a:t>(byte)</a:t>
            </a:r>
          </a:p>
          <a:p>
            <a:pPr lvl="1"/>
            <a:r>
              <a:rPr lang="zh-CN" altLang="en-US" sz="2000" dirty="0"/>
              <a:t>存储单元的基本单位为</a:t>
            </a:r>
            <a:r>
              <a:rPr lang="zh-CN" altLang="en-US" sz="2000" b="1" dirty="0">
                <a:solidFill>
                  <a:schemeClr val="accent5"/>
                </a:solidFill>
              </a:rPr>
              <a:t>字节</a:t>
            </a:r>
            <a:r>
              <a:rPr lang="en-US" altLang="zh-CN" sz="2000" b="1" dirty="0">
                <a:solidFill>
                  <a:schemeClr val="accent5"/>
                </a:solidFill>
              </a:rPr>
              <a:t>(byte)</a:t>
            </a:r>
            <a:r>
              <a:rPr lang="zh-CN" altLang="en-US" sz="2000" dirty="0"/>
              <a:t>，通过一个地址标识</a:t>
            </a:r>
            <a:endParaRPr lang="en-US" altLang="zh-CN" sz="2000" dirty="0"/>
          </a:p>
          <a:p>
            <a:pPr lvl="1"/>
            <a:r>
              <a:rPr lang="zh-CN" altLang="en-US" sz="2000" dirty="0"/>
              <a:t>二进制的</a:t>
            </a:r>
            <a:r>
              <a:rPr lang="en-US" altLang="zh-CN" sz="2000" dirty="0"/>
              <a:t>10011101 </a:t>
            </a:r>
            <a:r>
              <a:rPr lang="zh-CN" altLang="en-US" sz="2000" dirty="0"/>
              <a:t>，对应十进制的</a:t>
            </a:r>
            <a:r>
              <a:rPr lang="en-US" altLang="zh-CN" sz="2000" dirty="0"/>
              <a:t>1*2</a:t>
            </a:r>
            <a:r>
              <a:rPr lang="en-US" altLang="zh-CN" sz="2000" baseline="30000" dirty="0"/>
              <a:t>7</a:t>
            </a:r>
            <a:r>
              <a:rPr lang="en-US" altLang="zh-CN" sz="2000" dirty="0"/>
              <a:t>+1*2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+1*2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+1*2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+1*2</a:t>
            </a:r>
            <a:r>
              <a:rPr lang="en-US" altLang="zh-CN" sz="2000" baseline="30000" dirty="0"/>
              <a:t>0</a:t>
            </a:r>
            <a:r>
              <a:rPr lang="en-US" altLang="zh-CN" sz="2000" dirty="0"/>
              <a:t>=128 + 16 + 8 + 4 + 1 = 157</a:t>
            </a:r>
          </a:p>
          <a:p>
            <a:r>
              <a:rPr lang="zh-CN" altLang="en-US" dirty="0"/>
              <a:t>保存在存储单元中的值</a:t>
            </a:r>
            <a:r>
              <a:rPr lang="en-US" altLang="zh-CN" dirty="0"/>
              <a:t>(value)</a:t>
            </a:r>
            <a:r>
              <a:rPr lang="zh-CN" altLang="en-US" dirty="0"/>
              <a:t>可以是：</a:t>
            </a:r>
            <a:endParaRPr lang="en-US" altLang="zh-CN" dirty="0"/>
          </a:p>
          <a:p>
            <a:pPr lvl="1"/>
            <a:r>
              <a:rPr lang="zh-CN" altLang="en-US" dirty="0"/>
              <a:t>无符号整数</a:t>
            </a:r>
            <a:endParaRPr lang="en-US" altLang="zh-CN" dirty="0"/>
          </a:p>
          <a:p>
            <a:pPr lvl="1"/>
            <a:r>
              <a:rPr lang="zh-CN" altLang="en-US" dirty="0"/>
              <a:t>有符号整数</a:t>
            </a:r>
            <a:endParaRPr lang="en-US" altLang="zh-CN" dirty="0"/>
          </a:p>
          <a:p>
            <a:pPr lvl="1"/>
            <a:r>
              <a:rPr lang="zh-CN" altLang="en-US" dirty="0"/>
              <a:t>浮点数（有理数）</a:t>
            </a:r>
            <a:endParaRPr lang="en-US" altLang="zh-CN" dirty="0"/>
          </a:p>
          <a:p>
            <a:pPr lvl="1"/>
            <a:r>
              <a:rPr lang="zh-CN" altLang="en-US" dirty="0"/>
              <a:t>字符</a:t>
            </a:r>
            <a:r>
              <a:rPr lang="en-US" altLang="zh-CN" dirty="0"/>
              <a:t>(character)</a:t>
            </a:r>
          </a:p>
          <a:p>
            <a:pPr lvl="2"/>
            <a:r>
              <a:rPr lang="zh-CN" altLang="en-US" dirty="0"/>
              <a:t>这些值通过某种编码方式转换为二进制形式，并保存在存储单元中</a:t>
            </a:r>
            <a:endParaRPr lang="en-US" altLang="zh-CN" dirty="0"/>
          </a:p>
          <a:p>
            <a:pPr lvl="2"/>
            <a:r>
              <a:rPr lang="zh-CN" altLang="en-US" dirty="0"/>
              <a:t>比如：英文字符</a:t>
            </a:r>
            <a:r>
              <a:rPr lang="en-US" altLang="zh-CN" dirty="0"/>
              <a:t>A</a:t>
            </a:r>
            <a:r>
              <a:rPr lang="zh-CN" altLang="en-US" dirty="0"/>
              <a:t>保存在存储单元中时存储的是其对应的</a:t>
            </a:r>
            <a:r>
              <a:rPr lang="en-US" altLang="zh-CN" b="1" dirty="0">
                <a:solidFill>
                  <a:schemeClr val="accent5"/>
                </a:solidFill>
              </a:rPr>
              <a:t>ASCII</a:t>
            </a:r>
            <a:r>
              <a:rPr lang="zh-CN" altLang="en-US" b="1" dirty="0">
                <a:solidFill>
                  <a:schemeClr val="accent5"/>
                </a:solidFill>
              </a:rPr>
              <a:t>码</a:t>
            </a:r>
            <a:r>
              <a:rPr lang="en-US" altLang="zh-CN" dirty="0"/>
              <a:t>65</a:t>
            </a:r>
            <a:r>
              <a:rPr lang="zh-CN" altLang="en-US" dirty="0"/>
              <a:t>，即二进制的</a:t>
            </a:r>
            <a:r>
              <a:rPr lang="en-US" altLang="zh-CN" dirty="0"/>
              <a:t>01000001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6A8787-9E7B-3E46-B3F6-E16C9021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823228"/>
            <a:ext cx="5618461" cy="14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5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Idle</a:t>
            </a:r>
            <a:r>
              <a:rPr lang="zh-CN" altLang="en-US" dirty="0"/>
              <a:t>文件窗口练习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Idle</a:t>
            </a:r>
            <a:r>
              <a:rPr lang="zh-CN" altLang="en-US" dirty="0"/>
              <a:t>文件窗口中对</a:t>
            </a:r>
            <a:r>
              <a:rPr lang="en-US" altLang="zh-CN" dirty="0"/>
              <a:t>h</a:t>
            </a:r>
            <a:r>
              <a:rPr lang="zh-CN" altLang="zh-CN" dirty="0"/>
              <a:t>ello</a:t>
            </a:r>
            <a:r>
              <a:rPr lang="en-US" altLang="zh-CN" dirty="0"/>
              <a:t>w</a:t>
            </a:r>
            <a:r>
              <a:rPr lang="zh-CN" altLang="zh-CN" dirty="0"/>
              <a:t>orld.py</a:t>
            </a:r>
            <a:r>
              <a:rPr lang="zh-CN" altLang="en-US" dirty="0"/>
              <a:t>文件进行修改，使得程序有下面两条语句组成，运行结果如图所示：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 = input('please enter your name: ')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print(‘hello,’, name)</a:t>
            </a:r>
          </a:p>
          <a:p>
            <a:pPr lvl="1"/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CCFF7D-BB94-40EF-A979-2CF85D31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77" y="3665546"/>
            <a:ext cx="8005905" cy="29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IDLE</a:t>
            </a:r>
            <a:r>
              <a:rPr lang="zh-CN" altLang="en-US" dirty="0"/>
              <a:t>快捷键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sym typeface="宋体" panose="02010600030101010101" pitchFamily="2" charset="-122"/>
              </a:rPr>
              <a:t>撤销（Ctrl+Z）、全选（Ctrl+A）、复制（Ctrl+C）、粘贴（Ctrl+V）、剪切（Ctrl+X）</a:t>
            </a:r>
            <a:endParaRPr lang="zh-CN" altLang="en-US" sz="2000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47888"/>
              </p:ext>
            </p:extLst>
          </p:nvPr>
        </p:nvGraphicFramePr>
        <p:xfrm>
          <a:off x="1128484" y="2060020"/>
          <a:ext cx="9036957" cy="4620711"/>
        </p:xfrm>
        <a:graphic>
          <a:graphicData uri="http://schemas.openxmlformats.org/drawingml/2006/table">
            <a:tbl>
              <a:tblPr/>
              <a:tblGrid>
                <a:gridCol w="2426834">
                  <a:extLst>
                    <a:ext uri="{9D8B030D-6E8A-4147-A177-3AD203B41FA5}">
                      <a16:colId xmlns:a16="http://schemas.microsoft.com/office/drawing/2014/main" val="3974957407"/>
                    </a:ext>
                  </a:extLst>
                </a:gridCol>
                <a:gridCol w="6610123">
                  <a:extLst>
                    <a:ext uri="{9D8B030D-6E8A-4147-A177-3AD203B41FA5}">
                      <a16:colId xmlns:a16="http://schemas.microsoft.com/office/drawing/2014/main" val="1309949805"/>
                    </a:ext>
                  </a:extLst>
                </a:gridCol>
              </a:tblGrid>
              <a:tr h="320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快捷键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965341"/>
                  </a:ext>
                </a:extLst>
              </a:tr>
              <a:tr h="3199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Alt+p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浏览历史命令（上一条）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613481"/>
                  </a:ext>
                </a:extLst>
              </a:tr>
              <a:tr h="320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Alt+n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浏览历史命令（下一条）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379358"/>
                  </a:ext>
                </a:extLst>
              </a:tr>
              <a:tr h="3199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Ctrl+F6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重启Shell，之前定义的对象和导入的模块全部失效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393780"/>
                  </a:ext>
                </a:extLst>
              </a:tr>
              <a:tr h="320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F1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打开Python帮助文档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235771"/>
                  </a:ext>
                </a:extLst>
              </a:tr>
              <a:tr h="5420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Alt+/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Expand word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）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自动补全前面曾经出现过的单词，如果之前有多个单词具有相同前缀，则在多个单词中循环选择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786727"/>
                  </a:ext>
                </a:extLst>
              </a:tr>
              <a:tr h="3830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Tab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智能缩进或者自动完成（即输入前缀后会列出相关的关键字和属性）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01141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CTRL+Space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建议改成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 \ 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(show completions)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显示自动完成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637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CTRL + \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(show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calltip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)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显示函数的参数使用方式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884814"/>
                  </a:ext>
                </a:extLst>
              </a:tr>
              <a:tr h="320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Ctrl+]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缩进代码块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85213"/>
                  </a:ext>
                </a:extLst>
              </a:tr>
              <a:tr h="3199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Ctrl+[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取消代码块缩进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100996"/>
                  </a:ext>
                </a:extLst>
              </a:tr>
              <a:tr h="320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Alt+3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注释代码块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300949"/>
                  </a:ext>
                </a:extLst>
              </a:tr>
              <a:tr h="3199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Alt+4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取消代码块注释。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72292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078152" y="957065"/>
            <a:ext cx="715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option</a:t>
            </a:r>
            <a:r>
              <a:rPr lang="en-US" altLang="zh-CN" dirty="0" err="1">
                <a:sym typeface="Wingdings" panose="05000000000000000000" pitchFamily="2" charset="2"/>
              </a:rPr>
              <a:t>config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sym typeface="Wingdings" panose="05000000000000000000" pitchFamily="2" charset="2"/>
              </a:rPr>
              <a:t>IDLEkeys</a:t>
            </a:r>
            <a:r>
              <a:rPr lang="en-US" altLang="zh-CN" dirty="0">
                <a:sym typeface="Wingdings" panose="05000000000000000000" pitchFamily="2" charset="2"/>
              </a:rPr>
              <a:t>  force-open-completions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86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其他的启动方式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菜单选择</a:t>
            </a:r>
            <a:r>
              <a:rPr lang="en-US" altLang="zh-CN" dirty="0"/>
              <a:t>Python</a:t>
            </a:r>
            <a:r>
              <a:rPr lang="zh-CN" altLang="en-US" dirty="0"/>
              <a:t>控制台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CN" altLang="en-US" dirty="0"/>
              <a:t>通过菜单选择</a:t>
            </a:r>
            <a:r>
              <a:rPr lang="en-US" altLang="zh-CN" dirty="0"/>
              <a:t>Python</a:t>
            </a:r>
            <a:r>
              <a:rPr lang="zh-CN" altLang="en-US" dirty="0"/>
              <a:t>控制台</a:t>
            </a:r>
            <a:r>
              <a:rPr lang="en-US" altLang="zh-CN" dirty="0"/>
              <a:t>(Console)</a:t>
            </a:r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解释器的提示符为 </a:t>
            </a:r>
            <a:r>
              <a:rPr lang="en-US" altLang="zh-CN" dirty="0"/>
              <a:t>&gt;&gt;&gt;</a:t>
            </a:r>
          </a:p>
          <a:p>
            <a:pPr lvl="1"/>
            <a:r>
              <a:rPr lang="zh-CN" altLang="en-US" sz="2800" dirty="0">
                <a:solidFill>
                  <a:srgbClr val="0070C0"/>
                </a:solidFill>
              </a:rPr>
              <a:t>Read-Evaluate-Print Loop (REPL)</a:t>
            </a:r>
            <a:r>
              <a:rPr lang="zh-CN" altLang="en-US" dirty="0"/>
              <a:t>：输入语句，解释执行并输出结果</a:t>
            </a:r>
            <a:endParaRPr lang="en-US" altLang="zh-CN" dirty="0"/>
          </a:p>
          <a:p>
            <a:pPr lvl="1"/>
            <a:r>
              <a:rPr lang="zh-CN" altLang="en-US" dirty="0"/>
              <a:t>表达式的值如果不为</a:t>
            </a:r>
            <a:r>
              <a:rPr lang="en-US" altLang="zh-CN" dirty="0"/>
              <a:t>None</a:t>
            </a:r>
            <a:r>
              <a:rPr lang="zh-CN" altLang="en-US" dirty="0"/>
              <a:t>，会输出其值，可充当计算器的功能 </a:t>
            </a:r>
            <a:endParaRPr lang="en-US" altLang="zh-CN" dirty="0"/>
          </a:p>
          <a:p>
            <a:pPr lvl="1"/>
            <a:r>
              <a:rPr lang="zh-CN" altLang="en-US" dirty="0"/>
              <a:t>解释器环境中</a:t>
            </a:r>
            <a:r>
              <a:rPr lang="en-US" altLang="zh-CN" dirty="0"/>
              <a:t>_</a:t>
            </a:r>
            <a:r>
              <a:rPr lang="zh-CN" altLang="en-US" dirty="0"/>
              <a:t>表示上一次运算的结果 </a:t>
            </a:r>
            <a:endParaRPr lang="en-US" altLang="zh-CN" dirty="0"/>
          </a:p>
          <a:p>
            <a:pPr lvl="1"/>
            <a:r>
              <a:rPr lang="en-US" altLang="zh-CN" dirty="0"/>
              <a:t>quit()</a:t>
            </a:r>
            <a:r>
              <a:rPr lang="zh-CN" altLang="en-US" dirty="0"/>
              <a:t>退出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B0DD11-75BF-244E-8C06-B1ABB621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0" y="4229900"/>
            <a:ext cx="2739390" cy="2262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8AA76-A5D7-0C4B-B6B3-22B0D12B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3866357"/>
            <a:ext cx="4979670" cy="28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双击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资源管理器中双击扩展名为“.py”或“.pyc”的Python程序文件直接运行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但是不建议采用这种方式！！！</a:t>
            </a:r>
            <a:endParaRPr lang="en-US" altLang="zh-CN" dirty="0"/>
          </a:p>
          <a:p>
            <a:r>
              <a:rPr lang="zh-CN" altLang="en-US" dirty="0"/>
              <a:t>操作系统会调用合适的</a:t>
            </a:r>
            <a:r>
              <a:rPr lang="en-US" altLang="zh-CN" dirty="0"/>
              <a:t>Python</a:t>
            </a:r>
            <a:r>
              <a:rPr lang="zh-CN" altLang="en-US" dirty="0"/>
              <a:t>解释器执行代码，</a:t>
            </a:r>
            <a:r>
              <a:rPr lang="zh-CN" altLang="en-US" b="1" dirty="0">
                <a:solidFill>
                  <a:srgbClr val="FF0000"/>
                </a:solidFill>
              </a:rPr>
              <a:t>如果代码全部执行完，则关闭窗口退出</a:t>
            </a:r>
            <a:r>
              <a:rPr lang="zh-CN" altLang="en-US" b="1" dirty="0">
                <a:solidFill>
                  <a:srgbClr val="0070C0"/>
                </a:solidFill>
              </a:rPr>
              <a:t>（程序</a:t>
            </a:r>
            <a:r>
              <a:rPr lang="zh-CN" altLang="en-US" dirty="0">
                <a:solidFill>
                  <a:srgbClr val="0070C0"/>
                </a:solidFill>
              </a:rPr>
              <a:t>有错时，出现</a:t>
            </a:r>
            <a:r>
              <a:rPr lang="zh-CN" altLang="en-US" b="1" dirty="0">
                <a:solidFill>
                  <a:srgbClr val="0070C0"/>
                </a:solidFill>
              </a:rPr>
              <a:t>异常，导致程序结束运行，然后窗口马上被关闭）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练习：</a:t>
            </a:r>
            <a:endParaRPr lang="en-US" altLang="zh-CN" dirty="0"/>
          </a:p>
          <a:p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双击你刚才编写的</a:t>
            </a:r>
            <a:r>
              <a:rPr lang="en-US" altLang="zh-CN" sz="2200" dirty="0" err="1">
                <a:solidFill>
                  <a:schemeClr val="accent2">
                    <a:lumMod val="75000"/>
                  </a:schemeClr>
                </a:solidFill>
              </a:rPr>
              <a:t>helloworld.py</a:t>
            </a:r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（发现运行结果一闪而过）</a:t>
            </a:r>
            <a:endParaRPr lang="en-US" altLang="zh-CN" sz="2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为你的程序添加一句：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input(“Press any key…”)</a:t>
            </a:r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，保存双击运行</a:t>
            </a:r>
            <a:endParaRPr lang="en-US" altLang="zh-CN" sz="2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9120F-97F7-174C-9F22-8E57EDA4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5451475"/>
            <a:ext cx="3302000" cy="1041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80CE37-3993-684C-A197-A4BCC874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40" y="5372100"/>
            <a:ext cx="3987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410" y="9258"/>
            <a:ext cx="10515600" cy="1325563"/>
          </a:xfrm>
        </p:spPr>
        <p:txBody>
          <a:bodyPr/>
          <a:lstStyle/>
          <a:p>
            <a:r>
              <a:rPr lang="en-US" altLang="zh-CN" dirty="0"/>
              <a:t>3.Python</a:t>
            </a:r>
            <a:r>
              <a:rPr lang="zh-CN" altLang="en-US" dirty="0"/>
              <a:t>使用</a:t>
            </a:r>
            <a:r>
              <a:rPr lang="en-US" altLang="zh-CN" dirty="0"/>
              <a:t>:</a:t>
            </a:r>
            <a:r>
              <a:rPr lang="zh-CN" altLang="en-US" dirty="0"/>
              <a:t>命令行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505" y="1060899"/>
            <a:ext cx="6068427" cy="2799902"/>
          </a:xfrm>
        </p:spPr>
        <p:txBody>
          <a:bodyPr>
            <a:norm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</a:rPr>
              <a:t>命令提示符</a:t>
            </a:r>
            <a:r>
              <a:rPr lang="zh-CN" altLang="zh-CN" sz="2400" dirty="0"/>
              <a:t>环境运行Python程序文件</a:t>
            </a:r>
            <a:endParaRPr lang="en-US" altLang="zh-CN" sz="2400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系统：</a:t>
            </a:r>
            <a:endParaRPr lang="en-US" altLang="zh-CN" dirty="0"/>
          </a:p>
          <a:p>
            <a:pPr lvl="2"/>
            <a:r>
              <a:rPr lang="zh-CN" altLang="zh-CN" dirty="0"/>
              <a:t>在“开始”菜单的“附件”中单击“</a:t>
            </a:r>
            <a:r>
              <a:rPr lang="zh-CN" altLang="zh-CN" b="1" dirty="0">
                <a:solidFill>
                  <a:schemeClr val="accent5"/>
                </a:solidFill>
              </a:rPr>
              <a:t>命令提示符</a:t>
            </a:r>
            <a:r>
              <a:rPr lang="zh-CN" altLang="zh-CN" dirty="0"/>
              <a:t>”</a:t>
            </a:r>
            <a:endParaRPr lang="en-US" altLang="zh-CN" dirty="0"/>
          </a:p>
          <a:p>
            <a:pPr lvl="2"/>
            <a:r>
              <a:rPr lang="zh-CN" altLang="en-US" dirty="0"/>
              <a:t>点击左下角任务栏上的</a:t>
            </a:r>
            <a:r>
              <a:rPr lang="en-US" altLang="zh-CN" dirty="0"/>
              <a:t>"windows</a:t>
            </a:r>
            <a:r>
              <a:rPr lang="zh-CN" altLang="en-US" dirty="0"/>
              <a:t>图标</a:t>
            </a:r>
            <a:r>
              <a:rPr lang="en-US" altLang="zh-CN" dirty="0"/>
              <a:t>"</a:t>
            </a:r>
            <a:r>
              <a:rPr lang="zh-CN" altLang="en-US" dirty="0"/>
              <a:t>，键入</a:t>
            </a:r>
            <a:r>
              <a:rPr lang="en-US" altLang="zh-CN" dirty="0" err="1"/>
              <a:t>cmd</a:t>
            </a:r>
            <a:r>
              <a:rPr lang="zh-CN" altLang="en-US" dirty="0"/>
              <a:t>搜索得到</a:t>
            </a:r>
            <a:r>
              <a:rPr lang="zh-CN" altLang="en-US" b="1" dirty="0">
                <a:solidFill>
                  <a:schemeClr val="accent5"/>
                </a:solidFill>
              </a:rPr>
              <a:t>命令提示符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或</a:t>
            </a:r>
            <a:r>
              <a:rPr lang="en-US" altLang="zh-CN" dirty="0"/>
              <a:t>MacOS</a:t>
            </a:r>
            <a:r>
              <a:rPr lang="zh-CN" altLang="en-US" dirty="0"/>
              <a:t>进入</a:t>
            </a:r>
            <a:r>
              <a:rPr lang="zh-CN" altLang="en-US" b="1" dirty="0">
                <a:solidFill>
                  <a:schemeClr val="accent5"/>
                </a:solidFill>
              </a:rPr>
              <a:t>终端应用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800100" lvl="1" indent="-342900"/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44" y="365125"/>
            <a:ext cx="4019574" cy="14565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94" y="2111093"/>
            <a:ext cx="5353050" cy="3581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D41BD6E-49E7-4034-B303-C0B696CEA170}"/>
              </a:ext>
            </a:extLst>
          </p:cNvPr>
          <p:cNvSpPr/>
          <p:nvPr/>
        </p:nvSpPr>
        <p:spPr>
          <a:xfrm>
            <a:off x="687972" y="4087782"/>
            <a:ext cx="5536477" cy="160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python</a:t>
            </a:r>
            <a:r>
              <a:rPr lang="zh-CN" altLang="en-US" sz="2400" dirty="0"/>
              <a:t>进入</a:t>
            </a:r>
            <a:r>
              <a:rPr lang="en-US" altLang="zh-CN" sz="2400" dirty="0"/>
              <a:t>python</a:t>
            </a:r>
            <a:r>
              <a:rPr lang="zh-CN" altLang="en-US" sz="2400" dirty="0"/>
              <a:t>交互式控制台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python helloworld.py</a:t>
            </a:r>
            <a:r>
              <a:rPr lang="zh-CN" altLang="en-US" sz="2400" dirty="0"/>
              <a:t>调用解释器执行该程序后退出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helloworld.py </a:t>
            </a:r>
            <a:r>
              <a:rPr lang="zh-CN" altLang="en-US" sz="2400" dirty="0"/>
              <a:t>执行</a:t>
            </a:r>
            <a:r>
              <a:rPr lang="en-US" altLang="zh-CN" sz="2400" dirty="0"/>
              <a:t>python</a:t>
            </a:r>
            <a:r>
              <a:rPr lang="zh-CN" altLang="en-US" sz="2400" dirty="0"/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985535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语言概述和安装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基础知识：基本的输入输出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基础知识：变量和对象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基础知识：数字类型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基础知识：模块和包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代码编写规范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基础知识：字符串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编程快速入门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5610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Python</a:t>
            </a:r>
            <a:r>
              <a:rPr lang="zh-CN" altLang="en-US" dirty="0"/>
              <a:t>基础知识</a:t>
            </a:r>
            <a:r>
              <a:rPr lang="en-US" altLang="zh-CN" dirty="0"/>
              <a:t>: </a:t>
            </a:r>
            <a:r>
              <a:rPr lang="zh-CN" altLang="en-US" dirty="0"/>
              <a:t>对象（</a:t>
            </a:r>
            <a:r>
              <a:rPr lang="en-US" altLang="zh-CN" dirty="0"/>
              <a:t>Object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447800"/>
            <a:ext cx="8001000" cy="53091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对象：</a:t>
            </a:r>
            <a:r>
              <a:rPr lang="en-US" altLang="zh-CN" dirty="0"/>
              <a:t>Python</a:t>
            </a:r>
            <a:r>
              <a:rPr lang="zh-CN" altLang="en-US" dirty="0"/>
              <a:t>中各种数据（信息）的抽象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标识</a:t>
            </a:r>
            <a:r>
              <a:rPr lang="en-US" altLang="zh-CN" dirty="0">
                <a:solidFill>
                  <a:srgbClr val="FF0000"/>
                </a:solidFill>
              </a:rPr>
              <a:t>ID(identity): </a:t>
            </a:r>
            <a:r>
              <a:rPr lang="zh-CN" altLang="en-US" dirty="0"/>
              <a:t>对象一旦创建其</a:t>
            </a:r>
            <a:r>
              <a:rPr lang="en-US" altLang="zh-CN" dirty="0"/>
              <a:t>ID</a:t>
            </a:r>
            <a:r>
              <a:rPr lang="zh-CN" altLang="en-US" dirty="0"/>
              <a:t>不再改变，可以看成该对象在内存中的地址， 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id(x) </a:t>
            </a:r>
            <a:r>
              <a:rPr lang="zh-CN" altLang="en-US" dirty="0"/>
              <a:t>返回对象</a:t>
            </a:r>
            <a:r>
              <a:rPr lang="en-US" altLang="zh-CN" dirty="0"/>
              <a:t>x</a:t>
            </a:r>
            <a:r>
              <a:rPr lang="zh-CN" altLang="en-US" dirty="0"/>
              <a:t>的</a:t>
            </a:r>
            <a:r>
              <a:rPr lang="en-US" altLang="zh-CN" dirty="0"/>
              <a:t>ID</a:t>
            </a:r>
            <a:r>
              <a:rPr lang="zh-CN" altLang="en-US" dirty="0"/>
              <a:t>， 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a is b </a:t>
            </a:r>
            <a:r>
              <a:rPr lang="zh-CN" altLang="en-US" dirty="0"/>
              <a:t>判别 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是否同一个对象（</a:t>
            </a:r>
            <a:r>
              <a:rPr lang="en-US" altLang="zh-CN" dirty="0"/>
              <a:t>ID</a:t>
            </a:r>
            <a:r>
              <a:rPr lang="zh-CN" altLang="en-US" dirty="0"/>
              <a:t>是否相同 ） </a:t>
            </a:r>
            <a:r>
              <a:rPr lang="en-US" altLang="zh-CN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类型</a:t>
            </a:r>
            <a:r>
              <a:rPr lang="en-US" altLang="zh-CN" dirty="0">
                <a:solidFill>
                  <a:srgbClr val="FF0000"/>
                </a:solidFill>
              </a:rPr>
              <a:t>(type)</a:t>
            </a:r>
            <a:r>
              <a:rPr lang="zh-CN" altLang="en-US" dirty="0"/>
              <a:t>：决定了对象可能取值的范围以及支持的操作。对象的类型不可变，强类型语言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type(x)</a:t>
            </a:r>
            <a:r>
              <a:rPr lang="en-US" altLang="zh-CN" dirty="0">
                <a:highlight>
                  <a:srgbClr val="FFFF00"/>
                </a:highlight>
              </a:rPr>
              <a:t>  </a:t>
            </a:r>
            <a:r>
              <a:rPr lang="zh-CN" altLang="en-US" dirty="0"/>
              <a:t>返回对象</a:t>
            </a:r>
            <a:r>
              <a:rPr lang="en-US" altLang="zh-CN" dirty="0"/>
              <a:t>x</a:t>
            </a:r>
            <a:r>
              <a:rPr lang="zh-CN" altLang="en-US" dirty="0"/>
              <a:t>的类型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对象是类型的一个实例（</a:t>
            </a:r>
            <a:r>
              <a:rPr lang="en-US" altLang="zh-CN" dirty="0"/>
              <a:t>instance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值</a:t>
            </a:r>
            <a:r>
              <a:rPr lang="en-US" altLang="zh-CN" dirty="0">
                <a:solidFill>
                  <a:srgbClr val="FF0000"/>
                </a:solidFill>
              </a:rPr>
              <a:t>(value): </a:t>
            </a:r>
            <a:r>
              <a:rPr lang="zh-CN" altLang="en-US" dirty="0"/>
              <a:t>值可以被改变或者不可变，决定于其类型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不可变</a:t>
            </a:r>
            <a:r>
              <a:rPr lang="en-US" altLang="zh-CN" dirty="0"/>
              <a:t>(immutable)</a:t>
            </a:r>
            <a:r>
              <a:rPr lang="zh-CN" altLang="en-US" dirty="0"/>
              <a:t>：有些对象一旦创建其值不可变，比如数字、字符串、元组等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可变</a:t>
            </a:r>
            <a:r>
              <a:rPr lang="en-US" altLang="zh-CN" dirty="0"/>
              <a:t>(mutable): </a:t>
            </a:r>
            <a:r>
              <a:rPr lang="zh-CN" altLang="en-US" dirty="0"/>
              <a:t>对象的值可以改变，比如列表、字典等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AB25A-42DE-C94D-8913-12B3772B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4" y="3010694"/>
            <a:ext cx="3556006" cy="27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0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内置对象类型</a:t>
            </a:r>
          </a:p>
        </p:txBody>
      </p:sp>
      <p:graphicFrame>
        <p:nvGraphicFramePr>
          <p:cNvPr id="4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150244"/>
              </p:ext>
            </p:extLst>
          </p:nvPr>
        </p:nvGraphicFramePr>
        <p:xfrm>
          <a:off x="711933" y="1596903"/>
          <a:ext cx="7204075" cy="4701142"/>
        </p:xfrm>
        <a:graphic>
          <a:graphicData uri="http://schemas.openxmlformats.org/drawingml/2006/table">
            <a:tbl>
              <a:tblPr/>
              <a:tblGrid>
                <a:gridCol w="2485272">
                  <a:extLst>
                    <a:ext uri="{9D8B030D-6E8A-4147-A177-3AD203B41FA5}">
                      <a16:colId xmlns:a16="http://schemas.microsoft.com/office/drawing/2014/main" val="996622763"/>
                    </a:ext>
                  </a:extLst>
                </a:gridCol>
                <a:gridCol w="4718803">
                  <a:extLst>
                    <a:ext uri="{9D8B030D-6E8A-4147-A177-3AD203B41FA5}">
                      <a16:colId xmlns:a16="http://schemas.microsoft.com/office/drawing/2014/main" val="2973334433"/>
                    </a:ext>
                  </a:extLst>
                </a:gridCol>
              </a:tblGrid>
              <a:tr h="426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对象类型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示例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76978"/>
                  </a:ext>
                </a:extLst>
              </a:tr>
              <a:tr h="3859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数字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1234,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3.14, </a:t>
                      </a:r>
                      <a:r>
                        <a:rPr lang="en-US" altLang="zh-CN" sz="2000" dirty="0"/>
                        <a:t>3.14e-10</a:t>
                      </a:r>
                      <a:r>
                        <a:rPr lang="zh-CN" altLang="en-US" sz="2000" dirty="0"/>
                        <a:t>，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3+4j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59269"/>
                  </a:ext>
                </a:extLst>
              </a:tr>
              <a:tr h="6649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字符串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swfu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"I'm student"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'''Python '''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632393"/>
                  </a:ext>
                </a:extLst>
              </a:tr>
              <a:tr h="37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列表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[1, 2, 3]   [‘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a’,’b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’,[‘c’,2]] 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078676"/>
                  </a:ext>
                </a:extLst>
              </a:tr>
              <a:tr h="37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字典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{1:'food' ,2:'taste', 3:'import'}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747779"/>
                  </a:ext>
                </a:extLst>
              </a:tr>
              <a:tr h="3816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元组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(2, -5, 6)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187585"/>
                  </a:ext>
                </a:extLst>
              </a:tr>
              <a:tr h="4193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文件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f=open('data.dat', 'r')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407095"/>
                  </a:ext>
                </a:extLst>
              </a:tr>
              <a:tr h="37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集合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{'a', 'b', 'c'}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80592"/>
                  </a:ext>
                </a:extLst>
              </a:tr>
              <a:tr h="37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布尔型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True, False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562514"/>
                  </a:ext>
                </a:extLst>
              </a:tr>
              <a:tr h="39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空类型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894742"/>
                  </a:ext>
                </a:extLst>
              </a:tr>
              <a:tr h="37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编程单元类型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、模块、类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(class)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46990" marB="469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601998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F3BB4A6-B08B-6144-92E1-7018811A0C30}"/>
              </a:ext>
            </a:extLst>
          </p:cNvPr>
          <p:cNvSpPr/>
          <p:nvPr/>
        </p:nvSpPr>
        <p:spPr>
          <a:xfrm>
            <a:off x="8159506" y="2536448"/>
            <a:ext cx="369252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Literal(</a:t>
            </a:r>
            <a:r>
              <a:rPr lang="zh-CN" altLang="zh-CN" sz="2000" b="1" dirty="0">
                <a:solidFill>
                  <a:srgbClr val="FF0000"/>
                </a:solidFill>
              </a:rPr>
              <a:t>字面值</a:t>
            </a:r>
            <a:r>
              <a:rPr lang="en-US" altLang="zh-CN" sz="2000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CN" altLang="en-US" sz="1600" dirty="0"/>
              <a:t>表示某个内置对象类型的固定不变的值，</a:t>
            </a:r>
            <a:r>
              <a:rPr lang="zh-CN" altLang="zh-CN" sz="1600" dirty="0"/>
              <a:t>在词法和语法分析时识别其类型</a:t>
            </a:r>
            <a:endParaRPr lang="en-US" altLang="zh-CN" sz="16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C9147FB-92B7-C649-A474-2D16C68334E4}"/>
              </a:ext>
            </a:extLst>
          </p:cNvPr>
          <p:cNvCxnSpPr/>
          <p:nvPr/>
        </p:nvCxnSpPr>
        <p:spPr>
          <a:xfrm>
            <a:off x="6588369" y="2239108"/>
            <a:ext cx="1571137" cy="621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DCBF114-C05A-A046-80C3-A1744A2AE9E3}"/>
              </a:ext>
            </a:extLst>
          </p:cNvPr>
          <p:cNvCxnSpPr/>
          <p:nvPr/>
        </p:nvCxnSpPr>
        <p:spPr>
          <a:xfrm>
            <a:off x="6787662" y="2922466"/>
            <a:ext cx="1477107" cy="10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6A2A97-B6BD-F242-B846-BA47CF9BBFAB}"/>
              </a:ext>
            </a:extLst>
          </p:cNvPr>
          <p:cNvCxnSpPr>
            <a:cxnSpLocks/>
          </p:cNvCxnSpPr>
          <p:nvPr/>
        </p:nvCxnSpPr>
        <p:spPr>
          <a:xfrm flipV="1">
            <a:off x="4923692" y="3176955"/>
            <a:ext cx="3493477" cy="91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9F5FD03-6E85-2944-A3AE-BB6A63C25D3D}"/>
              </a:ext>
            </a:extLst>
          </p:cNvPr>
          <p:cNvCxnSpPr>
            <a:cxnSpLocks/>
          </p:cNvCxnSpPr>
          <p:nvPr/>
        </p:nvCxnSpPr>
        <p:spPr>
          <a:xfrm flipV="1">
            <a:off x="5251939" y="3329355"/>
            <a:ext cx="3317630" cy="157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A9655C2-C90F-184A-B60C-44328DAE4B75}"/>
              </a:ext>
            </a:extLst>
          </p:cNvPr>
          <p:cNvCxnSpPr>
            <a:cxnSpLocks/>
          </p:cNvCxnSpPr>
          <p:nvPr/>
        </p:nvCxnSpPr>
        <p:spPr>
          <a:xfrm flipV="1">
            <a:off x="4478215" y="3481755"/>
            <a:ext cx="4243754" cy="189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51DDD7C-6A0B-624B-BCBD-DE939EFE70C7}"/>
              </a:ext>
            </a:extLst>
          </p:cNvPr>
          <p:cNvCxnSpPr>
            <a:cxnSpLocks/>
          </p:cNvCxnSpPr>
          <p:nvPr/>
        </p:nvCxnSpPr>
        <p:spPr>
          <a:xfrm flipV="1">
            <a:off x="5920154" y="3157771"/>
            <a:ext cx="2121877" cy="18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31D8DDAA-7C43-CE4C-AC5D-E4F3E562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37" y="3783678"/>
            <a:ext cx="3556006" cy="27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Python</a:t>
            </a:r>
            <a:r>
              <a:rPr lang="zh-CN" altLang="en-US" dirty="0"/>
              <a:t>基础知识</a:t>
            </a:r>
            <a:r>
              <a:rPr lang="en-US" altLang="zh-CN" dirty="0"/>
              <a:t>: </a:t>
            </a:r>
            <a:r>
              <a:rPr lang="zh-CN" altLang="en-US" dirty="0"/>
              <a:t>如何描述和引用对象？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3620" y="934974"/>
            <a:ext cx="10007600" cy="40441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b="1" dirty="0"/>
              <a:t>可以通过</a:t>
            </a:r>
            <a:r>
              <a:rPr lang="zh-CN" altLang="en-US" sz="2400" b="1" dirty="0">
                <a:solidFill>
                  <a:srgbClr val="0070C0"/>
                </a:solidFill>
              </a:rPr>
              <a:t>表达式</a:t>
            </a:r>
            <a:r>
              <a:rPr lang="en-US" altLang="zh-CN" sz="2400" dirty="0"/>
              <a:t>(expression)</a:t>
            </a:r>
            <a:r>
              <a:rPr lang="zh-CN" altLang="en-US" sz="2400" dirty="0"/>
              <a:t>创建了</a:t>
            </a:r>
            <a:r>
              <a:rPr lang="zh-CN" altLang="en-US" sz="2400" dirty="0">
                <a:solidFill>
                  <a:srgbClr val="FF0000"/>
                </a:solidFill>
              </a:rPr>
              <a:t>新的对象</a:t>
            </a:r>
            <a:r>
              <a:rPr lang="en-US" altLang="zh-CN" sz="2400" dirty="0"/>
              <a:t>:</a:t>
            </a:r>
          </a:p>
          <a:p>
            <a:pPr lvl="1"/>
            <a:r>
              <a:rPr lang="zh-CN" altLang="en-US" dirty="0"/>
              <a:t>如通过运算符</a:t>
            </a:r>
            <a:r>
              <a:rPr lang="en-US" altLang="zh-CN" dirty="0"/>
              <a:t>(operator)</a:t>
            </a:r>
            <a:r>
              <a:rPr lang="zh-CN" altLang="en-US" dirty="0"/>
              <a:t>运算之后的结果：</a:t>
            </a:r>
            <a:r>
              <a:rPr lang="en-US" altLang="zh-CN" dirty="0"/>
              <a:t>(2*4+1)*6 </a:t>
            </a:r>
          </a:p>
          <a:p>
            <a:r>
              <a:rPr lang="zh-CN" altLang="en-US" sz="2400" dirty="0"/>
              <a:t>变量</a:t>
            </a:r>
            <a:r>
              <a:rPr lang="en-US" altLang="zh-CN" sz="2400" dirty="0"/>
              <a:t>(variable): </a:t>
            </a:r>
            <a:r>
              <a:rPr lang="zh-CN" altLang="en-US" sz="2400" dirty="0"/>
              <a:t>表示对于某个对象的引用（</a:t>
            </a:r>
            <a:r>
              <a:rPr lang="en-US" altLang="zh-CN" sz="2400" dirty="0"/>
              <a:t>reference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dirty="0"/>
              <a:t>在程序中通过变量名来描述  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zh-CN" altLang="en-US" b="1" dirty="0">
                <a:solidFill>
                  <a:srgbClr val="0070C0"/>
                </a:solidFill>
              </a:rPr>
              <a:t>赋值语句</a:t>
            </a:r>
            <a:r>
              <a:rPr lang="en-US" altLang="zh-CN" b="1" dirty="0">
                <a:solidFill>
                  <a:srgbClr val="0070C0"/>
                </a:solidFill>
              </a:rPr>
              <a:t>(assignment statement)</a:t>
            </a:r>
            <a:r>
              <a:rPr lang="zh-CN" altLang="en-US" dirty="0"/>
              <a:t>来给变量赋值</a:t>
            </a:r>
            <a:r>
              <a:rPr lang="en-US" altLang="zh-CN" dirty="0"/>
              <a:t>:  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variable = expression  (LHS = RHS)  </a:t>
            </a:r>
          </a:p>
          <a:p>
            <a:pPr marL="457200" lvl="1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  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sz="2800" dirty="0">
                <a:latin typeface="宋体" panose="02010600030101010101" pitchFamily="2" charset="-122"/>
              </a:rPr>
              <a:t>变量在使用前必须有定义（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赋值</a:t>
            </a:r>
            <a:r>
              <a:rPr lang="zh-CN" altLang="en-US" sz="2800" dirty="0">
                <a:latin typeface="宋体" panose="02010600030101010101" pitchFamily="2" charset="-122"/>
              </a:rPr>
              <a:t>）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F9446C5-7199-164F-9D1C-FCE1DF39F87A}"/>
              </a:ext>
            </a:extLst>
          </p:cNvPr>
          <p:cNvGrpSpPr/>
          <p:nvPr/>
        </p:nvGrpSpPr>
        <p:grpSpPr>
          <a:xfrm>
            <a:off x="7519711" y="3429000"/>
            <a:ext cx="3374349" cy="2446984"/>
            <a:chOff x="8513309" y="1436199"/>
            <a:chExt cx="3374349" cy="2446984"/>
          </a:xfrm>
        </p:grpSpPr>
        <p:pic>
          <p:nvPicPr>
            <p:cNvPr id="7" name="Picture 2" descr="http://pic002.cnblogs.com/images/2011/343468/201111222129512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819" y="2240844"/>
              <a:ext cx="3031220" cy="1178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8585200" y="2082800"/>
              <a:ext cx="1320800" cy="180038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66858" y="2082530"/>
              <a:ext cx="1320800" cy="180038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513309" y="1436199"/>
              <a:ext cx="1464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名字空间</a:t>
              </a:r>
              <a:r>
                <a:rPr lang="en-US" altLang="zh-CN" dirty="0"/>
                <a:t>(namespace)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423077" y="1574302"/>
              <a:ext cx="1464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对象空间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359C02D-3FBE-464C-A22A-44D3D5EB8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72" y="3810678"/>
            <a:ext cx="1993900" cy="1168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004216-0FFB-F440-8F11-E5AE95225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395" y="3810678"/>
            <a:ext cx="2413000" cy="1206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57EBC7-FF8E-A84C-9A77-E5F0BF021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025" y="5560074"/>
            <a:ext cx="3531495" cy="1151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74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7645"/>
            <a:ext cx="5410200" cy="49830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sz="2000" dirty="0"/>
              <a:t>由于变量表示对于某个对象的引用，因此</a:t>
            </a:r>
            <a:r>
              <a:rPr lang="zh-CN" altLang="zh-CN" sz="2000" dirty="0">
                <a:latin typeface="宋体" panose="02010600030101010101" pitchFamily="2" charset="-122"/>
              </a:rPr>
              <a:t>Python允许多个变量指向同一个</a:t>
            </a:r>
            <a:r>
              <a:rPr lang="zh-CN" altLang="en-US" sz="2000" dirty="0">
                <a:latin typeface="宋体" panose="02010600030101010101" pitchFamily="2" charset="-122"/>
              </a:rPr>
              <a:t>对象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x = 3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id(x)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1786684560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y = x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id(y)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1786684560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&gt;&gt;&gt; x is y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True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&gt;&gt;&gt; type(x)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&lt;class '</a:t>
            </a:r>
            <a:r>
              <a:rPr lang="en-US" altLang="zh-CN" sz="2000" dirty="0" err="1">
                <a:latin typeface="宋体" panose="02010600030101010101" pitchFamily="2" charset="-122"/>
              </a:rPr>
              <a:t>int</a:t>
            </a:r>
            <a:r>
              <a:rPr lang="en-US" altLang="zh-CN" sz="2000" dirty="0">
                <a:latin typeface="宋体" panose="02010600030101010101" pitchFamily="2" charset="-122"/>
              </a:rPr>
              <a:t>'&gt;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&gt;&gt;&gt; </a:t>
            </a:r>
            <a:r>
              <a:rPr lang="en-US" altLang="zh-CN" sz="2000" dirty="0" err="1">
                <a:latin typeface="宋体" panose="02010600030101010101" pitchFamily="2" charset="-122"/>
              </a:rPr>
              <a:t>isinstance</a:t>
            </a:r>
            <a:r>
              <a:rPr lang="en-US" altLang="zh-CN" sz="2000" dirty="0">
                <a:latin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</a:rPr>
              <a:t>x,int</a:t>
            </a:r>
            <a:r>
              <a:rPr lang="en-US" altLang="zh-CN" sz="2000" dirty="0">
                <a:latin typeface="宋体" panose="02010600030101010101" pitchFamily="2" charset="-122"/>
              </a:rPr>
              <a:t>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True</a:t>
            </a:r>
            <a:endParaRPr lang="zh-CN" altLang="zh-CN" sz="2000" dirty="0">
              <a:latin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67" y="2398635"/>
            <a:ext cx="8574379" cy="29217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57" y="5320354"/>
            <a:ext cx="637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内置函数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id(object)</a:t>
            </a:r>
            <a:r>
              <a:rPr lang="zh-CN" altLang="en-US" dirty="0"/>
              <a:t>用来返回</a:t>
            </a:r>
            <a:r>
              <a:rPr lang="en-US" altLang="zh-CN" dirty="0"/>
              <a:t>object</a:t>
            </a:r>
            <a:r>
              <a:rPr lang="zh-CN" altLang="en-US" dirty="0"/>
              <a:t>的</a:t>
            </a:r>
            <a:r>
              <a:rPr lang="en-US" altLang="zh-CN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表达式 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a is b</a:t>
            </a:r>
            <a:r>
              <a:rPr lang="zh-CN" altLang="en-US" dirty="0"/>
              <a:t>判别 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是否同一个对象（</a:t>
            </a:r>
            <a:r>
              <a:rPr lang="en-US" altLang="zh-CN" dirty="0"/>
              <a:t>ID</a:t>
            </a:r>
            <a:r>
              <a:rPr lang="zh-CN" altLang="en-US" dirty="0"/>
              <a:t>是否相同 ）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内置函数</a:t>
            </a:r>
            <a:r>
              <a:rPr lang="zh-CN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type(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object</a:t>
            </a:r>
            <a:r>
              <a:rPr lang="zh-CN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zh-CN" altLang="zh-CN" dirty="0"/>
              <a:t>用来返回</a:t>
            </a:r>
            <a:r>
              <a:rPr lang="en-US" altLang="zh-CN" dirty="0"/>
              <a:t>object</a:t>
            </a:r>
            <a:r>
              <a:rPr lang="zh-CN" altLang="en-US" dirty="0"/>
              <a:t>的</a:t>
            </a:r>
            <a:r>
              <a:rPr lang="zh-CN" altLang="zh-CN" dirty="0"/>
              <a:t>类型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内置函数</a:t>
            </a:r>
            <a:r>
              <a:rPr lang="zh-CN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isinstance(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obj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, class</a:t>
            </a:r>
            <a:r>
              <a:rPr lang="zh-CN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zh-CN" altLang="zh-CN" dirty="0"/>
              <a:t>用来测试对象</a:t>
            </a:r>
            <a:r>
              <a:rPr lang="en-US" altLang="zh-CN" dirty="0" err="1"/>
              <a:t>obj</a:t>
            </a:r>
            <a:r>
              <a:rPr lang="zh-CN" altLang="zh-CN" dirty="0"/>
              <a:t>是否为指定类型</a:t>
            </a:r>
            <a:r>
              <a:rPr lang="en-US" altLang="zh-CN" dirty="0"/>
              <a:t>class</a:t>
            </a:r>
            <a:r>
              <a:rPr lang="zh-CN" altLang="zh-CN" dirty="0"/>
              <a:t>的实例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790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375540"/>
            <a:ext cx="10515600" cy="1325563"/>
          </a:xfrm>
        </p:spPr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</a:p>
        </p:txBody>
      </p:sp>
      <p:sp>
        <p:nvSpPr>
          <p:cNvPr id="4" name="AutoShape 2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2173598469,189400904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52" y="629939"/>
            <a:ext cx="7472728" cy="58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69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5240383" y="1419225"/>
            <a:ext cx="7670800" cy="2009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zh-CN" sz="2000" dirty="0">
                <a:latin typeface="宋体" panose="02010600030101010101" pitchFamily="2" charset="-122"/>
              </a:rPr>
              <a:t>一个变量</a:t>
            </a:r>
            <a:r>
              <a:rPr lang="zh-CN" altLang="en-US" sz="2000" dirty="0">
                <a:latin typeface="宋体" panose="02010600030101010101" pitchFamily="2" charset="-122"/>
              </a:rPr>
              <a:t>赋予一个新的</a:t>
            </a:r>
            <a:r>
              <a:rPr lang="zh-CN" altLang="zh-CN" sz="2000" dirty="0">
                <a:latin typeface="宋体" panose="02010600030101010101" pitchFamily="2" charset="-122"/>
              </a:rPr>
              <a:t>值</a:t>
            </a:r>
            <a:r>
              <a:rPr lang="zh-CN" altLang="en-US" sz="2000" dirty="0">
                <a:latin typeface="宋体" panose="02010600030101010101" pitchFamily="2" charset="-122"/>
              </a:rPr>
              <a:t>后</a:t>
            </a:r>
            <a:r>
              <a:rPr lang="zh-CN" altLang="zh-CN" sz="2000" dirty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变量指向新的对象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x =</a:t>
            </a:r>
            <a:r>
              <a:rPr lang="en-US" altLang="zh-CN" sz="2000" dirty="0">
                <a:latin typeface="宋体" panose="02010600030101010101" pitchFamily="2" charset="-122"/>
              </a:rPr>
              <a:t> x +</a:t>
            </a:r>
            <a:r>
              <a:rPr lang="zh-CN" altLang="zh-CN" sz="2000" dirty="0">
                <a:latin typeface="宋体" panose="02010600030101010101" pitchFamily="2" charset="-122"/>
              </a:rPr>
              <a:t> 6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id(x)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1786684752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y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3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&gt;&gt;&gt; id(y)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2000" dirty="0">
                <a:latin typeface="宋体" panose="02010600030101010101" pitchFamily="2" charset="-122"/>
              </a:rPr>
              <a:t>1786684560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endParaRPr lang="zh-CN" altLang="zh-CN" sz="2000" dirty="0">
              <a:latin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graphicFrame>
        <p:nvGraphicFramePr>
          <p:cNvPr id="6" name="图片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261377"/>
              </p:ext>
            </p:extLst>
          </p:nvPr>
        </p:nvGraphicFramePr>
        <p:xfrm>
          <a:off x="7819572" y="1027906"/>
          <a:ext cx="3204062" cy="1734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4" imgW="2943165" imgH="1571553" progId="Visio.Drawing.11">
                  <p:embed/>
                </p:oleObj>
              </mc:Choice>
              <mc:Fallback>
                <p:oleObj name="Visio" r:id="rId4" imgW="2943165" imgH="1571553" progId="Visio.Drawing.11">
                  <p:embed/>
                  <p:pic>
                    <p:nvPicPr>
                      <p:cNvPr id="6" name="图片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9572" y="1027906"/>
                        <a:ext cx="3204062" cy="1734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片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31847"/>
              </p:ext>
            </p:extLst>
          </p:nvPr>
        </p:nvGraphicFramePr>
        <p:xfrm>
          <a:off x="7819572" y="2915763"/>
          <a:ext cx="3039699" cy="185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Visio" r:id="rId6" imgW="2809815" imgH="1714618" progId="Visio.Drawing.11">
                  <p:embed/>
                </p:oleObj>
              </mc:Choice>
              <mc:Fallback>
                <p:oleObj name="Visio" r:id="rId6" imgW="2809815" imgH="1714618" progId="Visio.Drawing.11">
                  <p:embed/>
                  <p:pic>
                    <p:nvPicPr>
                      <p:cNvPr id="7" name="图片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9572" y="2915763"/>
                        <a:ext cx="3039699" cy="1856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38556" y="1734502"/>
            <a:ext cx="44227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* 变量出现在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LHS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，表示给该变量赋值，即保存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RHS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所对应对象的引用（地址）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2800" dirty="0"/>
              <a:t>如：</a:t>
            </a:r>
            <a:r>
              <a:rPr lang="en-US" altLang="zh-CN" sz="2800" dirty="0"/>
              <a:t>x =3</a:t>
            </a:r>
            <a:endParaRPr lang="zh-CN" altLang="en-US" sz="28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* 变量出现在</a:t>
            </a:r>
            <a:r>
              <a:rPr lang="en-US" altLang="zh-CN" sz="2400" dirty="0">
                <a:solidFill>
                  <a:srgbClr val="FF0000"/>
                </a:solidFill>
              </a:rPr>
              <a:t>RHS(Right Hand Side) </a:t>
            </a:r>
            <a:r>
              <a:rPr lang="zh-CN" altLang="en-US" sz="2400" dirty="0">
                <a:solidFill>
                  <a:srgbClr val="FF0000"/>
                </a:solidFill>
              </a:rPr>
              <a:t>处时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表示引用该变量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所指向对象的</a:t>
            </a:r>
            <a:r>
              <a:rPr lang="zh-CN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值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2800" dirty="0"/>
              <a:t>如：　</a:t>
            </a:r>
            <a:r>
              <a:rPr lang="en-US" altLang="zh-CN" sz="2800" dirty="0"/>
              <a:t>y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01806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变量与其他语言的区别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1271910"/>
            <a:ext cx="4615543" cy="545876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8200" y="1847764"/>
            <a:ext cx="4630055" cy="1575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</a:rPr>
              <a:t>语言中变量仅仅是对象的引用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C/C++</a:t>
            </a:r>
            <a:r>
              <a:rPr lang="zh-CN" altLang="en-US" dirty="0">
                <a:latin typeface="宋体" panose="02010600030101010101" pitchFamily="2" charset="-122"/>
              </a:rPr>
              <a:t>中变量对应的是数据（对象）</a:t>
            </a:r>
            <a:endParaRPr lang="zh-CN" altLang="en-US" dirty="0"/>
          </a:p>
        </p:txBody>
      </p:sp>
      <p:pic>
        <p:nvPicPr>
          <p:cNvPr id="7" name="Picture 2" descr="http://pic002.cnblogs.com/images/2011/343468/20111122212951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93" y="3887310"/>
            <a:ext cx="38957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5789B7-87EC-EA4C-97FE-7461B93B0326}"/>
              </a:ext>
            </a:extLst>
          </p:cNvPr>
          <p:cNvSpPr/>
          <p:nvPr/>
        </p:nvSpPr>
        <p:spPr>
          <a:xfrm>
            <a:off x="6241142" y="1271910"/>
            <a:ext cx="2308498" cy="54587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A21E71-7ADB-1E48-831E-0D4A0D513B94}"/>
              </a:ext>
            </a:extLst>
          </p:cNvPr>
          <p:cNvSpPr/>
          <p:nvPr/>
        </p:nvSpPr>
        <p:spPr>
          <a:xfrm>
            <a:off x="8664302" y="1271910"/>
            <a:ext cx="2192383" cy="548924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en-US" altLang="zh-CN" dirty="0"/>
              <a:t>: </a:t>
            </a:r>
            <a:r>
              <a:rPr lang="zh-CN" altLang="en-US" dirty="0"/>
              <a:t>名字与对象的绑定</a:t>
            </a: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83344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800" dirty="0">
                <a:latin typeface="宋体" panose="02010600030101010101" pitchFamily="2" charset="-122"/>
              </a:rPr>
              <a:t>Python是一种</a:t>
            </a:r>
            <a:r>
              <a:rPr lang="zh-CN" altLang="zh-CN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动态类型</a:t>
            </a:r>
            <a:r>
              <a:rPr lang="zh-CN" altLang="zh-CN" sz="1800" dirty="0">
                <a:latin typeface="宋体" panose="02010600030101010101" pitchFamily="2" charset="-122"/>
              </a:rPr>
              <a:t>语言</a:t>
            </a:r>
            <a:r>
              <a:rPr lang="zh-CN" altLang="en-US" sz="1800" dirty="0">
                <a:latin typeface="宋体" panose="02010600030101010101" pitchFamily="2" charset="-122"/>
              </a:rPr>
              <a:t>：</a:t>
            </a:r>
            <a:r>
              <a:rPr lang="zh-CN" altLang="zh-CN" sz="1800" dirty="0">
                <a:latin typeface="宋体" panose="02010600030101010101" pitchFamily="2" charset="-122"/>
              </a:rPr>
              <a:t>变量的类型是可以随时变化的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x = 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print(type(x))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&lt;class 'int'&gt;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x = </a:t>
            </a:r>
            <a:r>
              <a:rPr lang="en-US" altLang="zh-CN" sz="1800" dirty="0">
                <a:latin typeface="宋体" panose="02010600030101010101" pitchFamily="2" charset="-122"/>
              </a:rPr>
              <a:t>'</a:t>
            </a:r>
            <a:r>
              <a:rPr lang="zh-CN" altLang="zh-CN" sz="1800" dirty="0">
                <a:latin typeface="宋体" panose="02010600030101010101" pitchFamily="2" charset="-122"/>
              </a:rPr>
              <a:t>Hello world.'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print(type(x))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&lt;class 'str'&gt;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x = [1,2,3]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print(type(x))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&lt;class 'list'&gt;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isinstance(3, int)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True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&gt;&gt;&gt; isinstance('Hello world', str)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800" dirty="0">
                <a:latin typeface="宋体" panose="02010600030101010101" pitchFamily="2" charset="-122"/>
              </a:rPr>
              <a:t>True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28458" y="2349883"/>
            <a:ext cx="6444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在</a:t>
            </a:r>
            <a:r>
              <a:rPr lang="en-US" altLang="zh-CN" sz="2800" dirty="0">
                <a:solidFill>
                  <a:srgbClr val="FF0000"/>
                </a:solidFill>
              </a:rPr>
              <a:t>python</a:t>
            </a:r>
            <a:r>
              <a:rPr lang="zh-CN" altLang="en-US" sz="2800" dirty="0">
                <a:solidFill>
                  <a:srgbClr val="FF0000"/>
                </a:solidFill>
              </a:rPr>
              <a:t>语言中，类型是对象的一部分，变量保存的是对象的引用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24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对象值</a:t>
            </a:r>
            <a:r>
              <a:rPr lang="en-US" altLang="zh-CN" dirty="0"/>
              <a:t>:</a:t>
            </a:r>
            <a:r>
              <a:rPr lang="zh-CN" altLang="en-US" dirty="0"/>
              <a:t>可变与不可变</a:t>
            </a:r>
          </a:p>
        </p:txBody>
      </p:sp>
      <p:sp>
        <p:nvSpPr>
          <p:cNvPr id="3" name="矩形 2"/>
          <p:cNvSpPr/>
          <p:nvPr/>
        </p:nvSpPr>
        <p:spPr>
          <a:xfrm>
            <a:off x="1509118" y="1263968"/>
            <a:ext cx="10515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不可变</a:t>
            </a:r>
            <a:r>
              <a:rPr lang="en-US" altLang="zh-CN" sz="2000" b="1" dirty="0">
                <a:solidFill>
                  <a:srgbClr val="FF0000"/>
                </a:solidFill>
              </a:rPr>
              <a:t>(immutable)</a:t>
            </a:r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有些对象一旦创建其值不可变，比如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数字、字符串、元组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可变</a:t>
            </a:r>
            <a:r>
              <a:rPr lang="en-US" altLang="zh-CN" sz="2000" b="1" dirty="0">
                <a:solidFill>
                  <a:srgbClr val="FF0000"/>
                </a:solidFill>
              </a:rPr>
              <a:t>(mutable):</a:t>
            </a:r>
            <a:r>
              <a:rPr lang="zh-CN" altLang="en-US" sz="2000" b="1" dirty="0">
                <a:solidFill>
                  <a:srgbClr val="FF0000"/>
                </a:solidFill>
              </a:rPr>
              <a:t>对象的值可以改变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列表、字典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4B99C4-4FBA-4B48-8357-31306F3C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62" y="5222875"/>
            <a:ext cx="1803400" cy="127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3C42C1-8C0C-AB4A-98CE-4B3C1390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162" y="2362200"/>
            <a:ext cx="6324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复合赋值与链式赋值</a:t>
            </a:r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复合赋值</a:t>
            </a:r>
            <a:r>
              <a:rPr lang="zh-CN" altLang="en-US" sz="2400" dirty="0"/>
              <a:t>（</a:t>
            </a:r>
            <a:r>
              <a:rPr lang="en-US" altLang="zh-CN" sz="2400" dirty="0"/>
              <a:t>augmented assignment):  </a:t>
            </a:r>
            <a:r>
              <a:rPr lang="en-US" altLang="zh-CN" sz="2400" dirty="0" err="1"/>
              <a:t>var</a:t>
            </a:r>
            <a:r>
              <a:rPr lang="en-US" altLang="zh-CN" sz="2400" dirty="0"/>
              <a:t> op= expression ,   op</a:t>
            </a:r>
            <a:r>
              <a:rPr lang="zh-CN" altLang="en-US" sz="2400" dirty="0"/>
              <a:t>为算术运算符，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注意运算符和</a:t>
            </a:r>
            <a:r>
              <a:rPr lang="en-US" altLang="zh-CN" dirty="0"/>
              <a:t>=</a:t>
            </a:r>
            <a:r>
              <a:rPr lang="zh-CN" altLang="en-US" dirty="0"/>
              <a:t>之间没有空格，相当于   </a:t>
            </a:r>
            <a:r>
              <a:rPr lang="en-US" altLang="zh-CN" dirty="0" err="1"/>
              <a:t>var</a:t>
            </a:r>
            <a:r>
              <a:rPr lang="en-US" altLang="zh-CN" dirty="0"/>
              <a:t> = </a:t>
            </a:r>
            <a:r>
              <a:rPr lang="en-US" altLang="zh-CN" dirty="0" err="1"/>
              <a:t>var</a:t>
            </a:r>
            <a:r>
              <a:rPr lang="en-US" altLang="zh-CN" dirty="0"/>
              <a:t> op expression </a:t>
            </a:r>
          </a:p>
          <a:p>
            <a:pPr marL="457200" lvl="1" indent="0">
              <a:buNone/>
            </a:pPr>
            <a:r>
              <a:rPr lang="en-US" altLang="zh-CN" dirty="0"/>
              <a:t>sum += item 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sum *= item</a:t>
            </a:r>
          </a:p>
          <a:p>
            <a:pPr marL="457200" lvl="1" indent="0">
              <a:buNone/>
            </a:pPr>
            <a:r>
              <a:rPr lang="en-US" altLang="zh-CN" dirty="0"/>
              <a:t>sum **=item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简化代码，程序精炼</a:t>
            </a:r>
            <a:endParaRPr lang="en-US" altLang="zh-CN" dirty="0"/>
          </a:p>
          <a:p>
            <a:pPr marL="285750" indent="-285750"/>
            <a:r>
              <a:rPr lang="zh-CN" altLang="en-US" b="1" dirty="0"/>
              <a:t>链式赋值</a:t>
            </a:r>
            <a:r>
              <a:rPr lang="zh-CN" altLang="en-US" dirty="0"/>
              <a:t>（</a:t>
            </a:r>
            <a:r>
              <a:rPr lang="en-US" altLang="zh-CN" dirty="0"/>
              <a:t>chained assignment)</a:t>
            </a:r>
            <a:r>
              <a:rPr lang="zh-CN" altLang="en-US" dirty="0"/>
              <a:t>： </a:t>
            </a:r>
            <a:r>
              <a:rPr lang="en-US" altLang="zh-CN" dirty="0"/>
              <a:t>var1 = var2 = … = expression </a:t>
            </a:r>
          </a:p>
          <a:p>
            <a:pPr marL="742950" lvl="1" indent="-285750"/>
            <a:r>
              <a:rPr lang="zh-CN" altLang="en-US" dirty="0"/>
              <a:t>右结合，即首先  </a:t>
            </a:r>
            <a:r>
              <a:rPr lang="en-US" altLang="zh-CN" dirty="0"/>
              <a:t>var2 = …. ;  var1 = var2 </a:t>
            </a:r>
          </a:p>
          <a:p>
            <a:pPr marL="457200" lvl="1" indent="0">
              <a:buNone/>
            </a:pPr>
            <a:r>
              <a:rPr lang="en-US" altLang="zh-CN" dirty="0"/>
              <a:t>x =  y = 123  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58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222AE-0631-ED4F-803A-2EE5B577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85EC5E-2D9B-0B46-8905-3E0B846F0808}"/>
              </a:ext>
            </a:extLst>
          </p:cNvPr>
          <p:cNvSpPr txBox="1"/>
          <p:nvPr/>
        </p:nvSpPr>
        <p:spPr>
          <a:xfrm>
            <a:off x="1877961" y="1509141"/>
            <a:ext cx="1683657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a = 3+4+6</a:t>
            </a:r>
          </a:p>
          <a:p>
            <a:r>
              <a:rPr lang="en-US" altLang="zh-CN" sz="2000" dirty="0"/>
              <a:t>b = a + 7</a:t>
            </a:r>
          </a:p>
          <a:p>
            <a:r>
              <a:rPr lang="en-US" altLang="zh-CN" sz="2000" dirty="0"/>
              <a:t>c = d +8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D624CE-651A-C247-BED3-BEAD74AB9F07}"/>
              </a:ext>
            </a:extLst>
          </p:cNvPr>
          <p:cNvSpPr/>
          <p:nvPr/>
        </p:nvSpPr>
        <p:spPr>
          <a:xfrm>
            <a:off x="5257800" y="2967335"/>
            <a:ext cx="6096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一般一行一个语句，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但也</a:t>
            </a:r>
            <a:r>
              <a:rPr lang="zh-CN" altLang="zh-CN" dirty="0">
                <a:solidFill>
                  <a:srgbClr val="FF0000"/>
                </a:solidFill>
              </a:rPr>
              <a:t>可在同一行中放置多条语句，语句之间使用分号“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zh-CN" altLang="zh-CN" dirty="0">
                <a:solidFill>
                  <a:srgbClr val="FF0000"/>
                </a:solidFill>
              </a:rPr>
              <a:t>”分割，但为可读起见，不建议。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2327B5-1B6A-5945-9D5F-8E29931CCB55}"/>
              </a:ext>
            </a:extLst>
          </p:cNvPr>
          <p:cNvSpPr txBox="1"/>
          <p:nvPr/>
        </p:nvSpPr>
        <p:spPr>
          <a:xfrm>
            <a:off x="1877961" y="2855297"/>
            <a:ext cx="1248229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000"/>
            </a:lvl1pPr>
          </a:lstStyle>
          <a:p>
            <a:r>
              <a:rPr lang="en-US" altLang="zh-CN" dirty="0"/>
              <a:t>x = 3</a:t>
            </a:r>
          </a:p>
          <a:p>
            <a:r>
              <a:rPr lang="en-US" altLang="zh-CN" dirty="0"/>
              <a:t>y = x</a:t>
            </a:r>
          </a:p>
          <a:p>
            <a:r>
              <a:rPr lang="en-US" altLang="zh-CN" dirty="0"/>
              <a:t>x = x+6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1D14DC-5F9B-C74B-A341-80F86DE21DDF}"/>
              </a:ext>
            </a:extLst>
          </p:cNvPr>
          <p:cNvSpPr txBox="1"/>
          <p:nvPr/>
        </p:nvSpPr>
        <p:spPr>
          <a:xfrm>
            <a:off x="1877961" y="5316208"/>
            <a:ext cx="350175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000"/>
            </a:lvl1pPr>
          </a:lstStyle>
          <a:p>
            <a:r>
              <a:rPr lang="en-US" altLang="zh-CN" dirty="0"/>
              <a:t>x = 3;  y = x;  x = x+6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DDC9B4-86DB-DF40-8F40-BF6A00AC634F}"/>
              </a:ext>
            </a:extLst>
          </p:cNvPr>
          <p:cNvSpPr txBox="1"/>
          <p:nvPr/>
        </p:nvSpPr>
        <p:spPr>
          <a:xfrm>
            <a:off x="1877961" y="4150402"/>
            <a:ext cx="2690703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a = (3*4+5)*6 </a:t>
            </a:r>
          </a:p>
          <a:p>
            <a:r>
              <a:rPr lang="en-US" altLang="zh-CN" sz="2400" dirty="0"/>
              <a:t>a = a*a </a:t>
            </a:r>
          </a:p>
        </p:txBody>
      </p:sp>
    </p:spTree>
    <p:extLst>
      <p:ext uri="{BB962C8B-B14F-4D97-AF65-F5344CB8AC3E}">
        <p14:creationId xmlns:p14="http://schemas.microsoft.com/office/powerpoint/2010/main" val="3132980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对象值</a:t>
            </a:r>
            <a:r>
              <a:rPr lang="en-US" altLang="zh-CN" dirty="0"/>
              <a:t>:</a:t>
            </a:r>
            <a:r>
              <a:rPr lang="zh-CN" altLang="en-US" dirty="0"/>
              <a:t>相等</a:t>
            </a:r>
            <a:r>
              <a:rPr lang="en-US" altLang="zh-CN" dirty="0"/>
              <a:t>==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290430" y="1279942"/>
            <a:ext cx="3548002" cy="3238955"/>
            <a:chOff x="7615780" y="3306989"/>
            <a:chExt cx="4404490" cy="3238955"/>
          </a:xfrm>
        </p:grpSpPr>
        <p:sp>
          <p:nvSpPr>
            <p:cNvPr id="5" name="文本框 4"/>
            <p:cNvSpPr txBox="1"/>
            <p:nvPr/>
          </p:nvSpPr>
          <p:spPr>
            <a:xfrm>
              <a:off x="7615780" y="3345089"/>
              <a:ext cx="4404490" cy="3200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7678892" y="3306989"/>
              <a:ext cx="2852057" cy="32008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&gt;&gt;&gt; x = 3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&gt;&gt;&gt; id(x)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10417624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&gt;&gt;&gt; y = 3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&gt;&gt;&gt; id(y)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zh-CN" altLang="zh-CN" sz="1600" dirty="0">
                  <a:latin typeface="宋体" panose="02010600030101010101" pitchFamily="2" charset="-122"/>
                </a:rPr>
                <a:t>10417624</a:t>
              </a:r>
              <a:endParaRPr lang="en-US" altLang="zh-CN" sz="1600" dirty="0">
                <a:latin typeface="宋体" panose="02010600030101010101" pitchFamily="2" charset="-122"/>
              </a:endParaRP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en-US" altLang="zh-CN" sz="1600" dirty="0">
                  <a:latin typeface="宋体" panose="02010600030101010101" pitchFamily="2" charset="-122"/>
                </a:rPr>
                <a:t>&gt;&gt;&gt;  id(x) == id(y)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rgbClr val="0070C0"/>
                  </a:solidFill>
                  <a:latin typeface="宋体" panose="02010600030101010101" pitchFamily="2" charset="-122"/>
                </a:rPr>
                <a:t>True</a:t>
              </a:r>
              <a:r>
                <a:rPr lang="en-US" altLang="zh-CN" sz="1600" dirty="0">
                  <a:solidFill>
                    <a:srgbClr val="00B0F0"/>
                  </a:solidFill>
                  <a:latin typeface="宋体" panose="02010600030101010101" pitchFamily="2" charset="-122"/>
                </a:rPr>
                <a:t> </a:t>
              </a:r>
              <a:r>
                <a:rPr lang="en-US" altLang="zh-CN" sz="1600" dirty="0">
                  <a:latin typeface="宋体" panose="02010600030101010101" pitchFamily="2" charset="-122"/>
                </a:rPr>
                <a:t> </a:t>
              </a:r>
            </a:p>
            <a:p>
              <a:pPr marL="0" indent="0">
                <a:lnSpc>
                  <a:spcPct val="80000"/>
                </a:lnSpc>
                <a:buFont typeface="Wingdings" panose="05000000000000000000" pitchFamily="2" charset="2"/>
                <a:buNone/>
              </a:pPr>
              <a:r>
                <a:rPr lang="en-US" altLang="zh-CN" sz="1600" dirty="0">
                  <a:latin typeface="宋体" panose="02010600030101010101" pitchFamily="2" charset="-122"/>
                </a:rPr>
                <a:t>&gt;&gt;&gt; x is y </a:t>
              </a:r>
            </a:p>
            <a:p>
              <a:pPr marL="0" indent="0">
                <a:lnSpc>
                  <a:spcPct val="80000"/>
                </a:lnSpc>
                <a:buNone/>
              </a:pPr>
              <a:r>
                <a:rPr lang="en-US" altLang="zh-CN" sz="1600" dirty="0">
                  <a:solidFill>
                    <a:srgbClr val="0070C0"/>
                  </a:solidFill>
                  <a:latin typeface="宋体" panose="02010600030101010101" pitchFamily="2" charset="-122"/>
                </a:rPr>
                <a:t>True</a:t>
              </a:r>
              <a:r>
                <a:rPr lang="en-US" altLang="zh-CN" sz="1600" dirty="0">
                  <a:solidFill>
                    <a:srgbClr val="00B0F0"/>
                  </a:solidFill>
                  <a:latin typeface="宋体" panose="02010600030101010101" pitchFamily="2" charset="-122"/>
                </a:rPr>
                <a:t> </a:t>
              </a:r>
              <a:r>
                <a:rPr lang="en-US" altLang="zh-CN" sz="1600" dirty="0">
                  <a:latin typeface="宋体" panose="02010600030101010101" pitchFamily="2" charset="-122"/>
                </a:rPr>
                <a:t> 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56986" y="5320960"/>
            <a:ext cx="5196114" cy="144655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0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第一版教材</a:t>
            </a:r>
            <a:r>
              <a:rPr lang="en-US" altLang="zh-CN" sz="20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P8</a:t>
            </a:r>
            <a:r>
              <a:rPr lang="zh-CN" altLang="en-US" sz="20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最后一段的描述有误</a:t>
            </a:r>
            <a:endParaRPr lang="en-US" altLang="zh-CN" sz="2000" b="1" u="sng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“Python</a:t>
            </a:r>
            <a:r>
              <a:rPr lang="zh-CN" altLang="en-US" dirty="0">
                <a:latin typeface="宋体" panose="02010600030101010101" pitchFamily="2" charset="-122"/>
              </a:rPr>
              <a:t>采用的是基于值的内存管理方式，如果为不同变量赋值为相同值，这个值在内存这两个只有一份，多个变量指向同一个内存地址</a:t>
            </a:r>
            <a:r>
              <a:rPr lang="en-US" altLang="zh-CN" dirty="0">
                <a:latin typeface="宋体" panose="02010600030101010101" pitchFamily="2" charset="-122"/>
              </a:rPr>
              <a:t>”</a:t>
            </a:r>
          </a:p>
          <a:p>
            <a:pPr>
              <a:lnSpc>
                <a:spcPct val="80000"/>
              </a:lnSpc>
            </a:pP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086" y="1596210"/>
            <a:ext cx="5881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比较运算符</a:t>
            </a:r>
            <a:r>
              <a:rPr lang="en-US" altLang="zh-CN" dirty="0">
                <a:solidFill>
                  <a:srgbClr val="FF0000"/>
                </a:solidFill>
              </a:rPr>
              <a:t>==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endParaRPr lang="en-US" altLang="zh-CN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判断两个对象的值是否相等，如果相等，运算结果为</a:t>
            </a:r>
            <a:r>
              <a:rPr lang="en-US" altLang="zh-CN" dirty="0"/>
              <a:t>True</a:t>
            </a:r>
            <a:r>
              <a:rPr lang="zh-CN" altLang="en-US" dirty="0"/>
              <a:t>，否则为</a:t>
            </a:r>
            <a:r>
              <a:rPr lang="en-US" altLang="zh-CN" dirty="0"/>
              <a:t>False</a:t>
            </a:r>
          </a:p>
          <a:p>
            <a:r>
              <a:rPr lang="en-US" altLang="zh-CN" dirty="0"/>
              <a:t>              </a:t>
            </a:r>
            <a:r>
              <a:rPr lang="zh-CN" altLang="en-US" dirty="0"/>
              <a:t> </a:t>
            </a:r>
            <a:r>
              <a:rPr lang="en-US" altLang="zh-CN" dirty="0"/>
              <a:t>x ==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注意与赋值语句的区别：</a:t>
            </a:r>
            <a:r>
              <a:rPr lang="en-US" altLang="zh-CN" dirty="0"/>
              <a:t>x = y </a:t>
            </a:r>
            <a:r>
              <a:rPr lang="zh-CN" altLang="en-US" dirty="0"/>
              <a:t>表示变量</a:t>
            </a:r>
            <a:r>
              <a:rPr lang="en-US" altLang="zh-CN" dirty="0"/>
              <a:t>x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所对应的对象绑定，即</a:t>
            </a:r>
            <a:r>
              <a:rPr lang="en-US" altLang="zh-CN" dirty="0"/>
              <a:t>x</a:t>
            </a:r>
            <a:r>
              <a:rPr lang="zh-CN" altLang="en-US" dirty="0"/>
              <a:t>也保存了</a:t>
            </a:r>
            <a:r>
              <a:rPr lang="en-US" altLang="zh-CN" dirty="0"/>
              <a:t>y</a:t>
            </a:r>
            <a:r>
              <a:rPr lang="zh-CN" altLang="en-US" dirty="0"/>
              <a:t>所对应对象的引用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 比较运算符</a:t>
            </a:r>
            <a:r>
              <a:rPr lang="en-US" altLang="zh-CN" dirty="0">
                <a:solidFill>
                  <a:srgbClr val="FF0000"/>
                </a:solidFill>
              </a:rPr>
              <a:t>is  </a:t>
            </a:r>
            <a:r>
              <a:rPr lang="zh-CN" altLang="en-US" dirty="0">
                <a:solidFill>
                  <a:srgbClr val="FF0000"/>
                </a:solidFill>
              </a:rPr>
              <a:t>区别 </a:t>
            </a:r>
            <a:endParaRPr lang="en-US" altLang="zh-CN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判断两个对象是否为同一个对象，如果是，结果为</a:t>
            </a:r>
            <a:r>
              <a:rPr lang="en-US" altLang="zh-CN" dirty="0"/>
              <a:t>True</a:t>
            </a:r>
            <a:r>
              <a:rPr lang="zh-CN" altLang="en-US" dirty="0"/>
              <a:t>，否则为</a:t>
            </a:r>
            <a:r>
              <a:rPr lang="en-US" altLang="zh-CN" dirty="0"/>
              <a:t>False </a:t>
            </a:r>
          </a:p>
          <a:p>
            <a:pPr lvl="1"/>
            <a:r>
              <a:rPr lang="en-US" altLang="zh-CN" dirty="0"/>
              <a:t>	x is 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等价于 </a:t>
            </a:r>
            <a:r>
              <a:rPr lang="en-US" altLang="zh-CN" dirty="0"/>
              <a:t>id(x) == id(y)   </a:t>
            </a:r>
          </a:p>
          <a:p>
            <a:r>
              <a:rPr lang="zh-CN" altLang="en-US" dirty="0"/>
              <a:t>  </a:t>
            </a:r>
          </a:p>
        </p:txBody>
      </p:sp>
      <p:sp>
        <p:nvSpPr>
          <p:cNvPr id="15" name="矩形 14"/>
          <p:cNvSpPr/>
          <p:nvPr/>
        </p:nvSpPr>
        <p:spPr>
          <a:xfrm>
            <a:off x="5959928" y="5312240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</a:rPr>
              <a:t>实际上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</a:rPr>
              <a:t>: 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</a:rPr>
              <a:t>两个变量分别赋值为两个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可变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</a:rPr>
              <a:t>对象，值即便相同，也会有两个可变对象存在。</a:t>
            </a:r>
            <a:endParaRPr lang="en-US" altLang="zh-CN" b="1" dirty="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</a:rPr>
              <a:t>而对于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不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</a:rPr>
              <a:t>可变对象，由于其值不变，为了性能方面的考虑，有时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</a:rPr>
              <a:t>实现中可能仅仅分配一个对象，多个变量指向同一个对象。</a:t>
            </a:r>
            <a:endParaRPr lang="en-US" altLang="zh-CN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206655C-F02F-DF47-85CE-5828AFE82522}"/>
              </a:ext>
            </a:extLst>
          </p:cNvPr>
          <p:cNvSpPr txBox="1">
            <a:spLocks/>
          </p:cNvSpPr>
          <p:nvPr/>
        </p:nvSpPr>
        <p:spPr>
          <a:xfrm>
            <a:off x="6116629" y="1279942"/>
            <a:ext cx="1765300" cy="388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x = [1, 2]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y = [1, 2]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x is y 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70C0"/>
                </a:solidFill>
              </a:rPr>
              <a:t>False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x == y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70C0"/>
                </a:solidFill>
              </a:rPr>
              <a:t>True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600" dirty="0">
                <a:latin typeface="宋体" panose="02010600030101010101" pitchFamily="2" charset="-122"/>
              </a:rPr>
              <a:t>&gt;&gt;&gt; x = </a:t>
            </a:r>
            <a:r>
              <a:rPr lang="en-US" altLang="zh-CN" sz="1600" dirty="0">
                <a:latin typeface="宋体" panose="02010600030101010101" pitchFamily="2" charset="-122"/>
              </a:rPr>
              <a:t>1024</a:t>
            </a:r>
            <a:endParaRPr lang="zh-CN" altLang="zh-CN" sz="1600" dirty="0"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sz="1600" dirty="0">
                <a:latin typeface="宋体" panose="02010600030101010101" pitchFamily="2" charset="-122"/>
              </a:rPr>
              <a:t>&gt;&gt;&gt; y = </a:t>
            </a:r>
            <a:r>
              <a:rPr lang="en-US" altLang="zh-CN" sz="1600" dirty="0">
                <a:latin typeface="宋体" panose="02010600030101010101" pitchFamily="2" charset="-122"/>
              </a:rPr>
              <a:t>1024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x == y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600" dirty="0">
                <a:solidFill>
                  <a:srgbClr val="0070C0"/>
                </a:solidFill>
              </a:rPr>
              <a:t>True</a:t>
            </a:r>
            <a:endParaRPr lang="zh-CN" altLang="zh-CN" sz="1600" dirty="0">
              <a:solidFill>
                <a:srgbClr val="0070C0"/>
              </a:solidFill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&gt;&gt;&gt; x is y </a:t>
            </a:r>
            <a:endParaRPr lang="zh-CN" altLang="zh-CN" sz="1600" dirty="0">
              <a:latin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0070C0"/>
                </a:solidFill>
              </a:rPr>
              <a:t>False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" name="十字形 3">
            <a:extLst>
              <a:ext uri="{FF2B5EF4-FFF2-40B4-BE49-F238E27FC236}">
                <a16:creationId xmlns:a16="http://schemas.microsoft.com/office/drawing/2014/main" id="{E50C510D-C0BC-A448-88A0-7619172430DA}"/>
              </a:ext>
            </a:extLst>
          </p:cNvPr>
          <p:cNvSpPr/>
          <p:nvPr/>
        </p:nvSpPr>
        <p:spPr>
          <a:xfrm rot="1742729">
            <a:off x="4572000" y="5162385"/>
            <a:ext cx="701040" cy="567855"/>
          </a:xfrm>
          <a:prstGeom prst="plus">
            <a:avLst>
              <a:gd name="adj" fmla="val 384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A83B1C7-CC5B-AE4D-A397-C57F91BA5A0C}"/>
              </a:ext>
            </a:extLst>
          </p:cNvPr>
          <p:cNvCxnSpPr>
            <a:cxnSpLocks/>
          </p:cNvCxnSpPr>
          <p:nvPr/>
        </p:nvCxnSpPr>
        <p:spPr>
          <a:xfrm flipH="1" flipV="1">
            <a:off x="7482840" y="1935480"/>
            <a:ext cx="1484063" cy="3642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B80A71E-32BB-8740-BBAA-5B2628BF4D86}"/>
              </a:ext>
            </a:extLst>
          </p:cNvPr>
          <p:cNvCxnSpPr>
            <a:cxnSpLocks/>
          </p:cNvCxnSpPr>
          <p:nvPr/>
        </p:nvCxnSpPr>
        <p:spPr>
          <a:xfrm flipV="1">
            <a:off x="7462211" y="4556998"/>
            <a:ext cx="1680552" cy="1487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929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en-US" altLang="zh-CN" dirty="0"/>
              <a:t>:</a:t>
            </a:r>
            <a:r>
              <a:rPr lang="zh-CN" altLang="en-US" dirty="0"/>
              <a:t>不可变对象存放优化（不作要求）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1607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的解释器实现考虑到小的整数出现的频率较高，且为不可变对象，重用相同的对象（这样</a:t>
            </a:r>
            <a:r>
              <a:rPr lang="en-US" altLang="zh-CN" dirty="0"/>
              <a:t>id</a:t>
            </a:r>
            <a:r>
              <a:rPr lang="zh-CN" altLang="en-US" dirty="0"/>
              <a:t>相同）。对于字符串也有相应的优化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2933486"/>
            <a:ext cx="682171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int_optimization_test.py</a:t>
            </a:r>
          </a:p>
          <a:p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'[-10,269]</a:t>
            </a:r>
            <a:r>
              <a:rPr lang="zh-CN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的整数间，没有进行优化的整数如下：</a:t>
            </a:r>
            <a:r>
              <a:rPr lang="en-US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range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270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a 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仅仅打印那些值相同而</a:t>
            </a:r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不同的整数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a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3088" y="2213789"/>
            <a:ext cx="3745992" cy="13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将代码</a:t>
            </a:r>
            <a:r>
              <a:rPr lang="en-US" altLang="zh-CN" dirty="0"/>
              <a:t>copy</a:t>
            </a:r>
            <a:r>
              <a:rPr lang="zh-CN" altLang="en-US" dirty="0"/>
              <a:t>到文件窗口，存成</a:t>
            </a:r>
            <a:r>
              <a:rPr lang="en-US" altLang="zh-CN" kern="0" dirty="0" err="1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int_optimization_test.py</a:t>
            </a:r>
            <a:r>
              <a:rPr lang="zh-CN" altLang="en-US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文件，运行看下运行结果</a:t>
            </a:r>
            <a:endParaRPr lang="en-US" altLang="zh-CN" kern="0" dirty="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B352610-DCE8-124C-AECD-85E4A0ED516D}"/>
              </a:ext>
            </a:extLst>
          </p:cNvPr>
          <p:cNvCxnSpPr>
            <a:cxnSpLocks/>
          </p:cNvCxnSpPr>
          <p:nvPr/>
        </p:nvCxnSpPr>
        <p:spPr>
          <a:xfrm flipH="1">
            <a:off x="7437120" y="2819400"/>
            <a:ext cx="74676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E5ECD27-97EF-CD49-8D78-E0E2DDB1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447" y="2531253"/>
            <a:ext cx="3427185" cy="4250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9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en-US" altLang="zh-CN" dirty="0"/>
              <a:t>:</a:t>
            </a:r>
            <a:r>
              <a:rPr lang="zh-CN" altLang="en-US" dirty="0"/>
              <a:t>不可变对象存放优化（不作要求）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1607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的解释器实现考虑到小的整数出现的频率较高，且为不可变对象，重用相同的对象（这样</a:t>
            </a:r>
            <a:r>
              <a:rPr lang="en-US" altLang="zh-CN" dirty="0"/>
              <a:t>id</a:t>
            </a:r>
            <a:r>
              <a:rPr lang="zh-CN" altLang="en-US" dirty="0"/>
              <a:t>相同）。对于字符串也有相应的优化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2933486"/>
            <a:ext cx="682171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int_optimization_test.py</a:t>
            </a:r>
          </a:p>
          <a:p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'[-10,269]</a:t>
            </a:r>
            <a:r>
              <a:rPr lang="zh-CN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的整数间，没有进行优化的整数如下：</a:t>
            </a:r>
            <a:r>
              <a:rPr lang="en-US" altLang="zh-CN" kern="0" dirty="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range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270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a 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仅仅打印那些值相同而</a:t>
            </a:r>
            <a:r>
              <a:rPr lang="en-US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kern="0" dirty="0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不同的整数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a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3088" y="2213789"/>
            <a:ext cx="3745992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将代码</a:t>
            </a:r>
            <a:r>
              <a:rPr lang="en-US" altLang="zh-CN" dirty="0"/>
              <a:t>copy</a:t>
            </a:r>
            <a:r>
              <a:rPr lang="zh-CN" altLang="en-US" dirty="0"/>
              <a:t>到文件窗口，存成</a:t>
            </a:r>
            <a:r>
              <a:rPr lang="en-US" altLang="zh-CN" kern="0" dirty="0" err="1">
                <a:solidFill>
                  <a:srgbClr val="008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int_optimization_test.py</a:t>
            </a:r>
            <a:r>
              <a:rPr lang="zh-CN" altLang="en-US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文件，运行看下运行结果</a:t>
            </a:r>
            <a:endParaRPr lang="en-US" altLang="zh-CN" kern="0" dirty="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本例子中说明整数为不可变对象，而且注意只有在</a:t>
            </a:r>
            <a:r>
              <a:rPr lang="en-US" altLang="zh-CN" dirty="0">
                <a:solidFill>
                  <a:srgbClr val="FF0000"/>
                </a:solidFill>
              </a:rPr>
              <a:t>[-5,256]</a:t>
            </a:r>
            <a:r>
              <a:rPr lang="zh-CN" altLang="en-US" dirty="0">
                <a:solidFill>
                  <a:srgbClr val="FF0000"/>
                </a:solidFill>
              </a:rPr>
              <a:t>间的整数才有这样的行为，而且不排除以后实现可能不再适用。 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B352610-DCE8-124C-AECD-85E4A0ED516D}"/>
              </a:ext>
            </a:extLst>
          </p:cNvPr>
          <p:cNvCxnSpPr>
            <a:cxnSpLocks/>
          </p:cNvCxnSpPr>
          <p:nvPr/>
        </p:nvCxnSpPr>
        <p:spPr>
          <a:xfrm flipH="1">
            <a:off x="7437120" y="2819400"/>
            <a:ext cx="74676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E5ECD27-97EF-CD49-8D78-E0E2DDB1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447" y="2531253"/>
            <a:ext cx="3427185" cy="4250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3271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4</a:t>
            </a:r>
            <a:r>
              <a:rPr lang="en-US" altLang="zh-CN" dirty="0"/>
              <a:t>.7  </a:t>
            </a:r>
            <a:r>
              <a:rPr lang="zh-CN" altLang="en-US" dirty="0"/>
              <a:t>对象的删除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606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zh-CN" sz="2000" dirty="0">
                <a:latin typeface="宋体" panose="02010600030101010101" pitchFamily="2" charset="-122"/>
              </a:rPr>
              <a:t>Python具有自动内存管理功能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lvl="1"/>
            <a:r>
              <a:rPr lang="zh-CN" altLang="zh-CN" sz="1800" dirty="0">
                <a:latin typeface="宋体" panose="02010600030101010101" pitchFamily="2" charset="-122"/>
              </a:rPr>
              <a:t>解释器会跟踪所有的</a:t>
            </a:r>
            <a:r>
              <a:rPr lang="zh-CN" altLang="en-US" sz="1800" dirty="0">
                <a:latin typeface="宋体" panose="02010600030101010101" pitchFamily="2" charset="-122"/>
              </a:rPr>
              <a:t>对象的引用情况</a:t>
            </a:r>
            <a:r>
              <a:rPr lang="zh-CN" altLang="zh-CN" sz="1800" dirty="0">
                <a:latin typeface="宋体" panose="02010600030101010101" pitchFamily="2" charset="-122"/>
              </a:rPr>
              <a:t>，一旦发现某个</a:t>
            </a:r>
            <a:r>
              <a:rPr lang="zh-CN" altLang="en-US" sz="1800" dirty="0">
                <a:latin typeface="宋体" panose="02010600030101010101" pitchFamily="2" charset="-122"/>
              </a:rPr>
              <a:t>对象</a:t>
            </a:r>
            <a:r>
              <a:rPr lang="zh-CN" altLang="zh-CN" sz="1800" dirty="0">
                <a:latin typeface="宋体" panose="02010600030101010101" pitchFamily="2" charset="-122"/>
              </a:rPr>
              <a:t>不再有任何变量</a:t>
            </a:r>
            <a:r>
              <a:rPr lang="zh-CN" altLang="en-US" sz="1800" dirty="0">
                <a:latin typeface="宋体" panose="02010600030101010101" pitchFamily="2" charset="-122"/>
              </a:rPr>
              <a:t>引用，垃圾回收机制在适当的时候会回收该对象</a:t>
            </a:r>
            <a:r>
              <a:rPr lang="zh-CN" altLang="zh-CN" sz="1800" dirty="0">
                <a:latin typeface="宋体" panose="02010600030101010101" pitchFamily="2" charset="-122"/>
              </a:rPr>
              <a:t>，</a:t>
            </a:r>
            <a:r>
              <a:rPr lang="zh-CN" altLang="en-US" sz="1800" dirty="0">
                <a:latin typeface="宋体" panose="02010600030101010101" pitchFamily="2" charset="-122"/>
              </a:rPr>
              <a:t>释放内存资源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 lvl="1"/>
            <a:r>
              <a:rPr lang="zh-CN" altLang="zh-CN" sz="1800" dirty="0">
                <a:latin typeface="宋体" panose="02010600030101010101" pitchFamily="2" charset="-122"/>
              </a:rPr>
              <a:t>del</a:t>
            </a:r>
            <a:r>
              <a:rPr lang="zh-CN" altLang="en-US" sz="1800" dirty="0">
                <a:latin typeface="宋体" panose="02010600030101010101" pitchFamily="2" charset="-122"/>
              </a:rPr>
              <a:t>语句可</a:t>
            </a:r>
            <a:r>
              <a:rPr lang="zh-CN" altLang="zh-CN" sz="1800" dirty="0">
                <a:latin typeface="宋体" panose="02010600030101010101" pitchFamily="2" charset="-122"/>
              </a:rPr>
              <a:t>显式</a:t>
            </a:r>
            <a:r>
              <a:rPr lang="zh-CN" altLang="en-US" sz="1800" dirty="0">
                <a:latin typeface="宋体" panose="02010600030101010101" pitchFamily="2" charset="-122"/>
              </a:rPr>
              <a:t>解除变量与所指向对象之间的绑定，即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</a:rPr>
              <a:t>删除了变量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/>
            <a:r>
              <a:rPr lang="en-US" altLang="zh-CN" sz="1800" dirty="0">
                <a:latin typeface="宋体" panose="02010600030101010101" pitchFamily="2" charset="-122"/>
              </a:rPr>
              <a:t>del</a:t>
            </a:r>
            <a:r>
              <a:rPr lang="zh-CN" altLang="en-US" sz="1800" dirty="0">
                <a:latin typeface="宋体" panose="02010600030101010101" pitchFamily="2" charset="-122"/>
              </a:rPr>
              <a:t>语句可解除列表</a:t>
            </a:r>
            <a:r>
              <a:rPr lang="en-US" altLang="zh-CN" sz="1800" dirty="0">
                <a:latin typeface="宋体" panose="02010600030101010101" pitchFamily="2" charset="-122"/>
              </a:rPr>
              <a:t>list</a:t>
            </a:r>
            <a:r>
              <a:rPr lang="zh-CN" altLang="en-US" sz="1800" dirty="0">
                <a:latin typeface="宋体" panose="02010600030101010101" pitchFamily="2" charset="-122"/>
              </a:rPr>
              <a:t>等可变序列中的元素的绑定，即删除该元素。 </a:t>
            </a:r>
            <a:endParaRPr lang="en-US" altLang="zh-CN" sz="1800" dirty="0">
              <a:latin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3355" y="3285740"/>
            <a:ext cx="6096000" cy="29731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x = [1,2,3,4,5,6]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y = 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z = y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print(y)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</a:t>
            </a:r>
            <a:r>
              <a:rPr lang="zh-CN" altLang="zh-CN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del y</a:t>
            </a:r>
            <a:r>
              <a:rPr lang="zh-CN" altLang="zh-CN" dirty="0">
                <a:latin typeface="宋体" panose="02010600030101010101" pitchFamily="2" charset="-122"/>
              </a:rPr>
              <a:t> </a:t>
            </a:r>
            <a:r>
              <a:rPr lang="zh-CN" altLang="zh-CN">
                <a:latin typeface="宋体" panose="02010600030101010101" pitchFamily="2" charset="-122"/>
              </a:rPr>
              <a:t>#删除</a:t>
            </a:r>
            <a:r>
              <a:rPr lang="zh-CN" altLang="en-US">
                <a:latin typeface="宋体" panose="02010600030101010101" pitchFamily="2" charset="-122"/>
              </a:rPr>
              <a:t>绑定（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严格来讲，是删除了变量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endParaRPr lang="zh-CN" altLang="zh-CN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print(y)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Traceback (most recent call last):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File "&lt;pyshell#52&gt;", line 1, in &lt;module&gt;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  print(y)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NameError: name 'y' is not defined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print(z)</a:t>
            </a:r>
            <a:r>
              <a:rPr lang="en-US" altLang="zh-CN" dirty="0">
                <a:latin typeface="宋体" panose="02010600030101010101" pitchFamily="2" charset="-122"/>
              </a:rPr>
              <a:t>#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这个对象还在</a:t>
            </a:r>
            <a:endParaRPr lang="zh-CN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3</a:t>
            </a:r>
          </a:p>
        </p:txBody>
      </p:sp>
      <p:sp>
        <p:nvSpPr>
          <p:cNvPr id="5" name="矩形 4"/>
          <p:cNvSpPr/>
          <p:nvPr/>
        </p:nvSpPr>
        <p:spPr>
          <a:xfrm>
            <a:off x="5604510" y="3064141"/>
            <a:ext cx="65874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del z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print(z)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Traceback (most recent call last):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File "&lt;pyshell#56&gt;", line 1, in &lt;module&gt;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  print(z)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NameError: name 'z' is not defined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del x[1] #删除列表中指定元素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print(x)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[1, 3, 4, 5, 6]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del x #删除整个列表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严格来讲，是删除了指向列表变量）</a:t>
            </a:r>
            <a:endParaRPr lang="zh-CN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&gt;&gt;&gt; print(x)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Traceback (most recent call last):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File "&lt;pyshell#60&gt;", line 1, in &lt;module&gt;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    print(x)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宋体" panose="02010600030101010101" pitchFamily="2" charset="-122"/>
              </a:rPr>
              <a:t>NameError: name 'x' is not defined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7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3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计算机编程概述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052" y="1047136"/>
            <a:ext cx="10741107" cy="41575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程序</a:t>
            </a:r>
            <a:r>
              <a:rPr lang="en-US" altLang="zh-CN" dirty="0"/>
              <a:t>(program)</a:t>
            </a:r>
            <a:r>
              <a:rPr lang="zh-CN" altLang="en-US" dirty="0"/>
              <a:t>：程序是用于控制计算机的一系列指令或代码</a:t>
            </a:r>
            <a:r>
              <a:rPr lang="en-US" altLang="zh-CN" dirty="0"/>
              <a:t>(code)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程序语言：描述这些指令的语言，是“程序员”与“机器”对话的语言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语法（</a:t>
            </a:r>
            <a:r>
              <a:rPr lang="en-US" altLang="zh-CN" dirty="0"/>
              <a:t>syntax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哪些符号或文字的组合方式是正确的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语义（</a:t>
            </a:r>
            <a:r>
              <a:rPr lang="en-US" altLang="zh-CN" dirty="0"/>
              <a:t>semantics</a:t>
            </a:r>
            <a:r>
              <a:rPr lang="zh-CN" altLang="en-US" dirty="0"/>
              <a:t>）</a:t>
            </a:r>
            <a:r>
              <a:rPr lang="en-US" altLang="zh-CN" dirty="0"/>
              <a:t> : </a:t>
            </a:r>
            <a:r>
              <a:rPr lang="zh-CN" altLang="en-US" dirty="0"/>
              <a:t>描述程序的意义，当代码运行时计算机干什么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算法</a:t>
            </a:r>
            <a:r>
              <a:rPr lang="en-US" altLang="zh-CN" dirty="0"/>
              <a:t>(algorithm)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描述了为了解决某个问题需要采取的动作以及这些动作的顺序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可以用自然语言、伪代码（</a:t>
            </a:r>
            <a:r>
              <a:rPr lang="en-US" altLang="zh-CN" dirty="0"/>
              <a:t>pseudo-code,</a:t>
            </a:r>
            <a:r>
              <a:rPr lang="zh-CN" altLang="en-US" dirty="0"/>
              <a:t> 自然语言混杂着一些程序代码</a:t>
            </a:r>
            <a:r>
              <a:rPr lang="en-US" altLang="zh-CN" dirty="0"/>
              <a:t>)</a:t>
            </a:r>
            <a:r>
              <a:rPr lang="zh-CN" altLang="en-US" dirty="0"/>
              <a:t>、程序流程图的形式描述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chemeClr val="accent5"/>
                </a:solidFill>
              </a:rPr>
              <a:t>设计算法</a:t>
            </a:r>
            <a:r>
              <a:rPr lang="zh-CN" altLang="en-US" dirty="0"/>
              <a:t>，然后将其转换为程序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4" name="Picture 2" descr="http://img1.mydrivers.com/img/20140831/49fd56108a3e410db2307a0676bd584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7" y="5221324"/>
            <a:ext cx="1842733" cy="14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1758589" y="5888156"/>
            <a:ext cx="2416369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24846" y="55098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程序语言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58" y="5339397"/>
            <a:ext cx="1562100" cy="1466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21A478-3438-412D-BD1B-C8454FC5E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91" y="4634446"/>
            <a:ext cx="6162561" cy="16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20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80157" y="1829585"/>
          <a:ext cx="11711843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686">
                  <a:extLst>
                    <a:ext uri="{9D8B030D-6E8A-4147-A177-3AD203B41FA5}">
                      <a16:colId xmlns:a16="http://schemas.microsoft.com/office/drawing/2014/main" val="3452474049"/>
                    </a:ext>
                  </a:extLst>
                </a:gridCol>
                <a:gridCol w="10288157">
                  <a:extLst>
                    <a:ext uri="{9D8B030D-6E8A-4147-A177-3AD203B41FA5}">
                      <a16:colId xmlns:a16="http://schemas.microsoft.com/office/drawing/2014/main" val="1940777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列出当前名字空间中的所有名字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1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err="1">
                          <a:solidFill>
                            <a:schemeClr val="accent5"/>
                          </a:solidFill>
                        </a:rPr>
                        <a:t>dir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(object)</a:t>
                      </a:r>
                      <a:endParaRPr lang="zh-CN" alt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列出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object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相关的属性和方法列表，其中下划线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(_)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开头的名字表示内部使用，如</a:t>
                      </a:r>
                      <a:r>
                        <a:rPr lang="en-US" altLang="zh-CN" sz="1800" dirty="0" err="1">
                          <a:solidFill>
                            <a:schemeClr val="accent5"/>
                          </a:solidFill>
                        </a:rPr>
                        <a:t>dir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chemeClr val="accent5"/>
                          </a:solidFill>
                        </a:rPr>
                        <a:t>str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), </a:t>
                      </a:r>
                      <a:r>
                        <a:rPr lang="en-US" altLang="zh-CN" sz="1800" dirty="0" err="1">
                          <a:solidFill>
                            <a:schemeClr val="accent5"/>
                          </a:solidFill>
                        </a:rPr>
                        <a:t>dir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('hello')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5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help(object)</a:t>
                      </a:r>
                      <a:endParaRPr lang="zh-CN" alt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查看对象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object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相关的帮助，比如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help(print)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查看函数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print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的相关帮助，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help(3.14)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查看浮点数支持的属性和方法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, help(str)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查看类型为</a:t>
                      </a:r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str</a:t>
                      </a:r>
                      <a:r>
                        <a:rPr lang="zh-CN" altLang="en-US" sz="1800" dirty="0">
                          <a:solidFill>
                            <a:schemeClr val="accent5"/>
                          </a:solidFill>
                        </a:rPr>
                        <a:t>的字符串对象的属性和方法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0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help()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进入交互式的</a:t>
                      </a:r>
                      <a:r>
                        <a:rPr lang="en-US" altLang="zh-CN" sz="1800" dirty="0"/>
                        <a:t>Help</a:t>
                      </a:r>
                      <a:r>
                        <a:rPr lang="zh-CN" altLang="en-US" sz="1800" dirty="0"/>
                        <a:t>系统，键入</a:t>
                      </a:r>
                      <a:r>
                        <a:rPr lang="en-US" altLang="zh-CN" sz="1800" dirty="0"/>
                        <a:t>quit</a:t>
                      </a:r>
                      <a:r>
                        <a:rPr lang="zh-CN" altLang="en-US" sz="1800" dirty="0"/>
                        <a:t>退出帮助系统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56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help('topic')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/>
                        <a:t>查看交互式</a:t>
                      </a:r>
                      <a:r>
                        <a:rPr lang="en-US" altLang="zh-CN" sz="1800" dirty="0"/>
                        <a:t>help</a:t>
                      </a:r>
                      <a:r>
                        <a:rPr lang="zh-CN" altLang="en-US" sz="1800" dirty="0"/>
                        <a:t>系统的某个主题</a:t>
                      </a:r>
                      <a:r>
                        <a:rPr lang="en-US" altLang="zh-CN" sz="1800" dirty="0"/>
                        <a:t>(topic)</a:t>
                      </a:r>
                      <a:r>
                        <a:rPr lang="zh-CN" altLang="en-US" sz="1800" dirty="0"/>
                        <a:t> 相关的帮助，比如</a:t>
                      </a:r>
                      <a:r>
                        <a:rPr lang="en-US" altLang="zh-CN" sz="1800" dirty="0"/>
                        <a:t>help('if')</a:t>
                      </a:r>
                      <a:r>
                        <a:rPr lang="zh-CN" altLang="en-US" sz="1800" dirty="0"/>
                        <a:t>查看</a:t>
                      </a:r>
                      <a:r>
                        <a:rPr lang="en-US" altLang="zh-CN" sz="1800" dirty="0"/>
                        <a:t>if</a:t>
                      </a:r>
                      <a:r>
                        <a:rPr lang="zh-CN" altLang="en-US" sz="1800" dirty="0"/>
                        <a:t>语句语法</a:t>
                      </a:r>
                      <a:endParaRPr lang="en-US" altLang="zh-C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08859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变量：使用</a:t>
            </a:r>
            <a:r>
              <a:rPr lang="en-US" altLang="zh-CN" b="1" dirty="0">
                <a:solidFill>
                  <a:srgbClr val="FF0000"/>
                </a:solidFill>
              </a:rPr>
              <a:t>help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dir</a:t>
            </a:r>
            <a:r>
              <a:rPr lang="zh-CN" altLang="en-US" b="1" dirty="0">
                <a:solidFill>
                  <a:srgbClr val="FF0000"/>
                </a:solidFill>
              </a:rPr>
              <a:t>函数</a:t>
            </a:r>
            <a:r>
              <a:rPr lang="zh-CN" altLang="en-US" dirty="0"/>
              <a:t>查看帮助信息</a:t>
            </a:r>
          </a:p>
        </p:txBody>
      </p:sp>
    </p:spTree>
    <p:extLst>
      <p:ext uri="{BB962C8B-B14F-4D97-AF65-F5344CB8AC3E}">
        <p14:creationId xmlns:p14="http://schemas.microsoft.com/office/powerpoint/2010/main" val="343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1487" y="1498043"/>
            <a:ext cx="11277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help(thing): </a:t>
            </a:r>
            <a:r>
              <a:rPr lang="zh-CN" altLang="en-US" sz="2400" dirty="0"/>
              <a:t>查看对象</a:t>
            </a:r>
            <a:r>
              <a:rPr lang="en-US" altLang="zh-CN" sz="2400" dirty="0"/>
              <a:t>thing</a:t>
            </a:r>
            <a:r>
              <a:rPr lang="zh-CN" altLang="en-US" sz="2400" dirty="0"/>
              <a:t>相关的帮助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4AECFE-08CA-6B4A-AC5C-17F4BB8AE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5" y="1894965"/>
            <a:ext cx="4927600" cy="17100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B3316B7-CB95-4FC9-AD63-49776E516066}"/>
              </a:ext>
            </a:extLst>
          </p:cNvPr>
          <p:cNvSpPr/>
          <p:nvPr/>
        </p:nvSpPr>
        <p:spPr>
          <a:xfrm>
            <a:off x="838200" y="5027162"/>
            <a:ext cx="5774495" cy="881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&gt;&gt;&gt;</a:t>
            </a:r>
            <a:r>
              <a:rPr lang="en-US" altLang="zh-CN" sz="1600" b="1" dirty="0">
                <a:solidFill>
                  <a:srgbClr val="FF0000"/>
                </a:solidFill>
                <a:latin typeface="宋体" panose="02010600030101010101" pitchFamily="2" charset="-122"/>
              </a:rPr>
              <a:t>help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help&gt;int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Help&gt;quit 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8D97FD-0AB5-834A-A694-5871697CBFB2}"/>
              </a:ext>
            </a:extLst>
          </p:cNvPr>
          <p:cNvSpPr/>
          <p:nvPr/>
        </p:nvSpPr>
        <p:spPr>
          <a:xfrm>
            <a:off x="652645" y="3969178"/>
            <a:ext cx="5774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help(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): </a:t>
            </a:r>
            <a:r>
              <a:rPr lang="zh-CN" altLang="en-US" sz="2400" dirty="0"/>
              <a:t>进入交互式的</a:t>
            </a:r>
            <a:r>
              <a:rPr lang="en-US" altLang="zh-CN" sz="2400" dirty="0"/>
              <a:t>Help</a:t>
            </a:r>
            <a:r>
              <a:rPr lang="zh-CN" altLang="en-US" sz="2400" dirty="0"/>
              <a:t>系统，键入</a:t>
            </a:r>
            <a:r>
              <a:rPr lang="en-US" altLang="zh-CN" sz="2400" dirty="0"/>
              <a:t>quit</a:t>
            </a:r>
            <a:r>
              <a:rPr lang="zh-CN" altLang="en-US" sz="2400" dirty="0"/>
              <a:t>退出帮助系统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0FCBD-D733-4C10-BA81-56A26C731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96" y="4163203"/>
            <a:ext cx="3892742" cy="23296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10618E-DCD3-5947-9C0B-DB0C58BF66A5}"/>
              </a:ext>
            </a:extLst>
          </p:cNvPr>
          <p:cNvSpPr/>
          <p:nvPr/>
        </p:nvSpPr>
        <p:spPr>
          <a:xfrm>
            <a:off x="6502355" y="365125"/>
            <a:ext cx="5149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help(</a:t>
            </a:r>
            <a:r>
              <a:rPr lang="en-US" altLang="zh-CN" sz="2400" dirty="0">
                <a:highlight>
                  <a:srgbClr val="FFFF00"/>
                </a:highlight>
              </a:rPr>
              <a:t>'topic'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):</a:t>
            </a:r>
            <a:r>
              <a:rPr lang="zh-CN" altLang="en-US" sz="2400" dirty="0"/>
              <a:t>查看某个主题</a:t>
            </a:r>
            <a:r>
              <a:rPr lang="en-US" altLang="zh-CN" sz="2400" dirty="0"/>
              <a:t>(topic)</a:t>
            </a:r>
            <a:r>
              <a:rPr lang="zh-CN" altLang="en-US" sz="2400" dirty="0"/>
              <a:t> 相关的帮助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216E96-0D7B-8F49-A06D-96101B114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901" y="1498043"/>
            <a:ext cx="3825223" cy="230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276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0983"/>
            <a:ext cx="10515600" cy="1325563"/>
          </a:xfrm>
        </p:spPr>
        <p:txBody>
          <a:bodyPr/>
          <a:lstStyle/>
          <a:p>
            <a:r>
              <a:rPr lang="en-US" altLang="zh-CN" dirty="0" err="1"/>
              <a:t>dir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3996" y="1176465"/>
            <a:ext cx="1127796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dir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():</a:t>
            </a:r>
            <a:r>
              <a:rPr lang="zh-CN" altLang="en-US" sz="2400" dirty="0"/>
              <a:t>列出当前名字空间中的所有名字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dir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([object]): </a:t>
            </a:r>
            <a:r>
              <a:rPr lang="zh-CN" altLang="en-US" sz="2400" dirty="0"/>
              <a:t>查看</a:t>
            </a:r>
            <a:r>
              <a:rPr lang="en-US" altLang="zh-CN" sz="2400" dirty="0"/>
              <a:t>object</a:t>
            </a:r>
            <a:r>
              <a:rPr lang="zh-CN" altLang="en-US" sz="2400" dirty="0"/>
              <a:t>相关的属性和方法列表，其中</a:t>
            </a:r>
            <a:r>
              <a:rPr lang="en-US" altLang="zh-CN" sz="2400" dirty="0"/>
              <a:t>_</a:t>
            </a:r>
            <a:r>
              <a:rPr lang="zh-CN" altLang="en-US" sz="2400" dirty="0"/>
              <a:t>开头的名字表示内部使用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[n for n in 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([object]) if not </a:t>
            </a:r>
            <a:r>
              <a:rPr lang="en-US" altLang="zh-CN" sz="2400" dirty="0" err="1"/>
              <a:t>n.startswith</a:t>
            </a:r>
            <a:r>
              <a:rPr lang="en-US" altLang="zh-CN" sz="2400" dirty="0"/>
              <a:t>('_')]  </a:t>
            </a:r>
            <a:r>
              <a:rPr lang="zh-CN" altLang="en-US" sz="2400" dirty="0"/>
              <a:t>过滤掉以</a:t>
            </a:r>
            <a:r>
              <a:rPr lang="en-US" altLang="zh-CN" sz="2400" dirty="0"/>
              <a:t>_</a:t>
            </a:r>
            <a:r>
              <a:rPr lang="zh-CN" altLang="en-US" sz="2400" dirty="0"/>
              <a:t>开头的属性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CC0011-5587-764D-B578-6E87C748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45" y="3807954"/>
            <a:ext cx="5471160" cy="21867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1D2106-4FBE-8C48-A689-FF45D07B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95" y="1850250"/>
            <a:ext cx="82296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641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变量名命名规则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328" y="1652550"/>
            <a:ext cx="10634472" cy="46775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标识符是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变量、函数、类、模块</a:t>
            </a:r>
            <a:r>
              <a:rPr lang="zh-CN" altLang="en-US" sz="2400" b="1" dirty="0">
                <a:latin typeface="宋体" panose="02010600030101010101" pitchFamily="2" charset="-122"/>
              </a:rPr>
              <a:t>和其他对象的名字 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标识符</a:t>
            </a:r>
            <a:r>
              <a:rPr lang="zh-CN" altLang="zh-CN" sz="2400" b="1" dirty="0">
                <a:latin typeface="宋体" panose="02010600030101010101" pitchFamily="2" charset="-122"/>
              </a:rPr>
              <a:t>必须</a:t>
            </a:r>
            <a:r>
              <a:rPr lang="zh-CN" altLang="zh-CN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以字母或下划线</a:t>
            </a:r>
            <a:r>
              <a:rPr lang="zh-CN" altLang="zh-CN" sz="2400" b="1" dirty="0">
                <a:latin typeface="宋体" panose="02010600030101010101" pitchFamily="2" charset="-122"/>
              </a:rPr>
              <a:t>开头，</a:t>
            </a:r>
            <a:r>
              <a:rPr lang="zh-CN" altLang="en-US" sz="2400" b="1" dirty="0">
                <a:latin typeface="宋体" panose="02010600030101010101" pitchFamily="2" charset="-122"/>
              </a:rPr>
              <a:t>其后的字符可以是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字母、下划线或数字</a:t>
            </a:r>
            <a:endParaRPr lang="en-US" altLang="zh-CN" sz="2400" b="1" dirty="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zh-CN" b="1" dirty="0">
                <a:latin typeface="宋体" panose="02010600030101010101" pitchFamily="2" charset="-122"/>
              </a:rPr>
              <a:t>以下划线开头的变量在Python中有特殊含义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zh-CN" b="1" dirty="0">
                <a:latin typeface="宋体" panose="02010600030101010101" pitchFamily="2" charset="-122"/>
              </a:rPr>
              <a:t>变量名中不能有空格以及标点符号（括号、引号、逗号、斜线、反斜线、冒号、句号、问号等等）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99var  It'OK  first-class  </a:t>
            </a:r>
            <a:endParaRPr lang="zh-CN" altLang="zh-CN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标识符</a:t>
            </a:r>
            <a:r>
              <a:rPr lang="zh-CN" altLang="zh-CN" sz="2400" b="1" dirty="0">
                <a:latin typeface="宋体" panose="02010600030101010101" pitchFamily="2" charset="-122"/>
              </a:rPr>
              <a:t>对英文字母的</a:t>
            </a:r>
            <a:r>
              <a:rPr lang="zh-CN" altLang="zh-CN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大小写敏感</a:t>
            </a:r>
            <a:r>
              <a:rPr lang="zh-CN" altLang="zh-CN" sz="2400" b="1" dirty="0">
                <a:latin typeface="宋体" panose="02010600030101010101" pitchFamily="2" charset="-122"/>
              </a:rPr>
              <a:t>，例如student和Student是不同的变量。</a:t>
            </a: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建议使用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有意义的名字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 err="1">
                <a:latin typeface="宋体" panose="02010600030101010101" pitchFamily="2" charset="-122"/>
              </a:rPr>
              <a:t>i,j,k</a:t>
            </a:r>
            <a:r>
              <a:rPr lang="zh-CN" altLang="en-US" sz="2400" b="1" dirty="0">
                <a:latin typeface="宋体" panose="02010600030101010101" pitchFamily="2" charset="-122"/>
              </a:rPr>
              <a:t>仅仅用在较短的循环等结构，比如</a:t>
            </a:r>
            <a:r>
              <a:rPr lang="en-US" altLang="zh-CN" sz="2400" b="1" dirty="0">
                <a:latin typeface="宋体" panose="02010600030101010101" pitchFamily="2" charset="-122"/>
              </a:rPr>
              <a:t>area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keys</a:t>
            </a:r>
            <a:r>
              <a:rPr lang="zh-CN" altLang="en-US" sz="2400" b="1" dirty="0">
                <a:latin typeface="宋体" panose="02010600030101010101" pitchFamily="2" charset="-122"/>
              </a:rPr>
              <a:t>等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建议使用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</a:rPr>
              <a:t>小写字母</a:t>
            </a:r>
            <a:r>
              <a:rPr lang="zh-CN" altLang="en-US" sz="2400" b="1" dirty="0">
                <a:latin typeface="宋体" panose="02010600030101010101" pitchFamily="2" charset="-122"/>
              </a:rPr>
              <a:t>表示变量名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 dirty="0">
                <a:latin typeface="宋体" panose="02010600030101010101" pitchFamily="2" charset="-122"/>
              </a:rPr>
              <a:t>多个单词时以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</a:rPr>
              <a:t>下划线</a:t>
            </a:r>
            <a:r>
              <a:rPr lang="zh-CN" altLang="en-US" dirty="0">
                <a:latin typeface="宋体" panose="02010600030101010101" pitchFamily="2" charset="-122"/>
              </a:rPr>
              <a:t>隔开</a:t>
            </a:r>
            <a:r>
              <a:rPr lang="en-US" altLang="zh-CN" dirty="0">
                <a:latin typeface="宋体" panose="02010600030101010101" pitchFamily="2" charset="-122"/>
              </a:rPr>
              <a:t>: </a:t>
            </a:r>
            <a:r>
              <a:rPr lang="zh-CN" altLang="zh-CN" dirty="0">
                <a:latin typeface="宋体" panose="02010600030101010101" pitchFamily="2" charset="-122"/>
              </a:rPr>
              <a:t>lower_case_with_underscores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 dirty="0">
                <a:latin typeface="宋体" panose="02010600030101010101" pitchFamily="2" charset="-122"/>
              </a:rPr>
              <a:t>或者使用驼峰式：</a:t>
            </a:r>
            <a:r>
              <a:rPr lang="zh-CN" altLang="zh-CN" dirty="0">
                <a:latin typeface="宋体" panose="02010600030101010101" pitchFamily="2" charset="-122"/>
              </a:rPr>
              <a:t>lower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C</a:t>
            </a:r>
            <a:r>
              <a:rPr lang="zh-CN" altLang="zh-CN" dirty="0">
                <a:latin typeface="宋体" panose="02010600030101010101" pitchFamily="2" charset="-122"/>
              </a:rPr>
              <a:t>ase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W</a:t>
            </a:r>
            <a:r>
              <a:rPr lang="zh-CN" altLang="zh-CN" dirty="0">
                <a:latin typeface="宋体" panose="02010600030101010101" pitchFamily="2" charset="-122"/>
              </a:rPr>
              <a:t>ith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U</a:t>
            </a:r>
            <a:r>
              <a:rPr lang="zh-CN" altLang="zh-CN" dirty="0">
                <a:latin typeface="宋体" panose="02010600030101010101" pitchFamily="2" charset="-122"/>
              </a:rPr>
              <a:t>nderscores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80000"/>
              </a:lnSpc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endParaRPr lang="en-US" altLang="zh-CN" sz="2400" b="1" dirty="0"/>
          </a:p>
          <a:p>
            <a:pPr marL="0" indent="0">
              <a:buNone/>
            </a:pP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0757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</a:t>
            </a:r>
            <a:r>
              <a:rPr lang="en-US" altLang="zh-CN" dirty="0"/>
              <a:t>Python</a:t>
            </a:r>
            <a:r>
              <a:rPr lang="zh-CN" altLang="en-US" dirty="0"/>
              <a:t>所有关键字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59" y="4437456"/>
            <a:ext cx="8715881" cy="2047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B1C059-68DB-F14A-A3FF-551BC523AE72}"/>
              </a:ext>
            </a:extLst>
          </p:cNvPr>
          <p:cNvSpPr/>
          <p:nvPr/>
        </p:nvSpPr>
        <p:spPr>
          <a:xfrm>
            <a:off x="1620208" y="1644016"/>
            <a:ext cx="7447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宋体" panose="02010600030101010101" pitchFamily="2" charset="-122"/>
              </a:rPr>
              <a:t>一些特殊的标识符保留为</a:t>
            </a:r>
            <a:r>
              <a:rPr lang="en-US" altLang="zh-CN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关键字</a:t>
            </a:r>
            <a:r>
              <a:rPr lang="zh-CN" altLang="en-US" sz="2000" b="1" dirty="0">
                <a:latin typeface="宋体" panose="02010600030101010101" pitchFamily="2" charset="-122"/>
              </a:rPr>
              <a:t>，不能用作变量名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285750" indent="-285750">
              <a:lnSpc>
                <a:spcPct val="80000"/>
              </a:lnSpc>
              <a:buFont typeface="Wingdings" pitchFamily="2" charset="2"/>
              <a:buChar char="p"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05D2F6-C527-F54C-9231-6716169361BA}"/>
              </a:ext>
            </a:extLst>
          </p:cNvPr>
          <p:cNvSpPr/>
          <p:nvPr/>
        </p:nvSpPr>
        <p:spPr>
          <a:xfrm>
            <a:off x="1956526" y="2036088"/>
            <a:ext cx="4688114" cy="68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600" dirty="0">
                <a:latin typeface="宋体" panose="02010600030101010101" pitchFamily="2" charset="-122"/>
              </a:rPr>
              <a:t>import keyword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print(</a:t>
            </a:r>
            <a:r>
              <a:rPr lang="zh-CN" altLang="zh-CN" sz="1600" dirty="0">
                <a:latin typeface="宋体" panose="02010600030101010101" pitchFamily="2" charset="-122"/>
              </a:rPr>
              <a:t>keyword.kwlist</a:t>
            </a:r>
            <a:r>
              <a:rPr lang="en-US" altLang="zh-CN" sz="1600" dirty="0">
                <a:latin typeface="宋体" panose="02010600030101010101" pitchFamily="2" charset="-122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zh-CN" sz="1600" dirty="0" err="1">
                <a:latin typeface="宋体" panose="02010600030101010101" pitchFamily="2" charset="-122"/>
              </a:rPr>
              <a:t>keyword.iskeyword</a:t>
            </a:r>
            <a:r>
              <a:rPr lang="en-US" altLang="zh-CN" sz="1600" dirty="0">
                <a:latin typeface="宋体" panose="02010600030101010101" pitchFamily="2" charset="-122"/>
              </a:rPr>
              <a:t> ('if')  #</a:t>
            </a:r>
            <a:r>
              <a:rPr lang="zh-CN" altLang="en-US" sz="1600" dirty="0">
                <a:latin typeface="宋体" panose="02010600030101010101" pitchFamily="2" charset="-122"/>
              </a:rPr>
              <a:t>判断是否为关键字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A153F2-315C-9D43-8FCC-21BB056A442E}"/>
              </a:ext>
            </a:extLst>
          </p:cNvPr>
          <p:cNvSpPr/>
          <p:nvPr/>
        </p:nvSpPr>
        <p:spPr>
          <a:xfrm>
            <a:off x="1956526" y="3199536"/>
            <a:ext cx="4688114" cy="68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&gt;&gt;&gt;help()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help&gt;keywords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latin typeface="宋体" panose="02010600030101010101" pitchFamily="2" charset="-122"/>
              </a:rPr>
              <a:t>Help&gt;quit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28327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530258"/>
            <a:ext cx="8784976" cy="3713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查看内置模块、类型、函数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952409-478C-C248-9EAB-E5CFB1BDABCB}"/>
              </a:ext>
            </a:extLst>
          </p:cNvPr>
          <p:cNvSpPr/>
          <p:nvPr/>
        </p:nvSpPr>
        <p:spPr>
          <a:xfrm>
            <a:off x="1703510" y="1251367"/>
            <a:ext cx="896448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endParaRPr lang="en-US" altLang="zh-CN" sz="2000" b="1" dirty="0">
              <a:latin typeface="宋体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lang="zh-CN" altLang="zh-CN" sz="2000" b="1" dirty="0">
                <a:latin typeface="宋体" panose="02010600030101010101" pitchFamily="2" charset="-122"/>
              </a:rPr>
              <a:t>不建议使用系统内置的模块名、类型名或函数名以及已导入的模块名及其成员名作变量名，这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将会改变其类型和含义</a:t>
            </a:r>
            <a:r>
              <a:rPr lang="zh-CN" altLang="zh-CN" sz="2000" b="1" dirty="0">
                <a:latin typeface="宋体" panose="02010600030101010101" pitchFamily="2" charset="-122"/>
              </a:rPr>
              <a:t>，可以通过</a:t>
            </a:r>
            <a:r>
              <a:rPr lang="zh-CN" altLang="zh-CN" sz="2000" b="1" dirty="0">
                <a:solidFill>
                  <a:srgbClr val="0070C0"/>
                </a:solidFill>
                <a:latin typeface="宋体" panose="02010600030101010101" pitchFamily="2" charset="-122"/>
              </a:rPr>
              <a:t>dir(__builtins__)</a:t>
            </a:r>
            <a:r>
              <a:rPr lang="zh-CN" altLang="zh-CN" sz="2000" b="1" dirty="0">
                <a:latin typeface="宋体" panose="02010600030101010101" pitchFamily="2" charset="-122"/>
              </a:rPr>
              <a:t>查看所有内置模块、类型和函数；</a:t>
            </a:r>
            <a:endParaRPr lang="en-US" altLang="zh-CN" sz="20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143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CCF8B-6B88-964F-AD8F-456F3D7C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4F1DC-B27E-1D40-A856-DE9A1DF3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014"/>
            <a:ext cx="10515600" cy="528914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elearning</a:t>
            </a:r>
            <a:r>
              <a:rPr kumimoji="1" lang="zh-CN" altLang="en-US" dirty="0"/>
              <a:t>下载“</a:t>
            </a:r>
            <a:r>
              <a:rPr kumimoji="1" lang="en-US" altLang="zh-CN" b="1" dirty="0">
                <a:solidFill>
                  <a:srgbClr val="FF0000"/>
                </a:solidFill>
              </a:rPr>
              <a:t>lab0305.txt</a:t>
            </a:r>
            <a:r>
              <a:rPr kumimoji="1" lang="zh-CN" altLang="en-US" dirty="0"/>
              <a:t>”并练习，如下图所示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本节课无作业，不需要在</a:t>
            </a:r>
            <a:r>
              <a:rPr kumimoji="1" lang="en-US" altLang="zh-CN" dirty="0" err="1"/>
              <a:t>elearning</a:t>
            </a:r>
            <a:r>
              <a:rPr kumimoji="1" lang="zh-CN" altLang="en-US" dirty="0"/>
              <a:t>上提交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0F528-72A5-324A-AFC5-EB41CC23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812607"/>
            <a:ext cx="4282440" cy="37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计算机编程概述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程序</a:t>
            </a:r>
            <a:r>
              <a:rPr lang="en-US" altLang="zh-CN" dirty="0"/>
              <a:t>(</a:t>
            </a:r>
            <a:r>
              <a:rPr lang="zh-CN" altLang="en-US" dirty="0"/>
              <a:t>设计</a:t>
            </a:r>
            <a:r>
              <a:rPr lang="en-US" altLang="zh-CN" dirty="0"/>
              <a:t>)</a:t>
            </a:r>
            <a:r>
              <a:rPr lang="zh-CN" altLang="en-US" dirty="0"/>
              <a:t>语言的发展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2" descr="http://img1.mydrivers.com/img/20140831/49fd56108a3e410db2307a0676bd584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222" y="2348334"/>
            <a:ext cx="1678233" cy="136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4080681" y="2770453"/>
            <a:ext cx="3016155" cy="382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75857" y="23725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低级语言</a:t>
            </a:r>
          </a:p>
        </p:txBody>
      </p:sp>
      <p:pic>
        <p:nvPicPr>
          <p:cNvPr id="15" name="Picture 13" descr="http://img.jiaodong.net/pic/0/10/02/23/10022371_7548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84" y="2265553"/>
            <a:ext cx="1480782" cy="13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520065" y="284509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前辈</a:t>
            </a:r>
          </a:p>
        </p:txBody>
      </p:sp>
      <p:sp>
        <p:nvSpPr>
          <p:cNvPr id="18" name="矩形 17"/>
          <p:cNvSpPr/>
          <p:nvPr/>
        </p:nvSpPr>
        <p:spPr>
          <a:xfrm>
            <a:off x="4463689" y="31871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例如：</a:t>
            </a:r>
            <a:r>
              <a:rPr lang="en-US" altLang="zh-CN" dirty="0"/>
              <a:t>0101110</a:t>
            </a:r>
            <a:r>
              <a:rPr lang="zh-CN" altLang="en-US" dirty="0"/>
              <a:t>，汇编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A6301F-C893-D941-AE4D-BF2706C90DA0}"/>
              </a:ext>
            </a:extLst>
          </p:cNvPr>
          <p:cNvGrpSpPr/>
          <p:nvPr/>
        </p:nvGrpSpPr>
        <p:grpSpPr>
          <a:xfrm>
            <a:off x="367665" y="3814821"/>
            <a:ext cx="10169826" cy="1408344"/>
            <a:chOff x="367665" y="3814821"/>
            <a:chExt cx="10169826" cy="1408344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2179" y="3814821"/>
              <a:ext cx="2485312" cy="1408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http://pic.pedaily.cn/201406/20140603@4214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763" y="3833194"/>
              <a:ext cx="1925149" cy="1271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左右箭头 12"/>
            <p:cNvSpPr/>
            <p:nvPr/>
          </p:nvSpPr>
          <p:spPr>
            <a:xfrm>
              <a:off x="4080681" y="4277655"/>
              <a:ext cx="3016155" cy="38213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975857" y="389168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</a:rPr>
                <a:t>高级语言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67665" y="429046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高级码农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089793" y="4734923"/>
              <a:ext cx="3108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例如：</a:t>
              </a:r>
              <a:r>
                <a:rPr lang="en-US" altLang="zh-CN" dirty="0"/>
                <a:t>C</a:t>
              </a:r>
              <a:r>
                <a:rPr lang="zh-CN" altLang="en-US" dirty="0"/>
                <a:t>、</a:t>
              </a:r>
              <a:r>
                <a:rPr lang="en-US" altLang="zh-CN" dirty="0"/>
                <a:t>C++</a:t>
              </a:r>
              <a:r>
                <a:rPr lang="zh-CN" altLang="en-US" dirty="0"/>
                <a:t>、</a:t>
              </a:r>
              <a:r>
                <a:rPr lang="en-US" altLang="zh-CN" dirty="0"/>
                <a:t>Java</a:t>
              </a:r>
              <a:r>
                <a:rPr lang="zh-CN" altLang="en-US" dirty="0"/>
                <a:t>、</a:t>
              </a:r>
              <a:r>
                <a:rPr lang="en-US" altLang="zh-CN" dirty="0">
                  <a:solidFill>
                    <a:srgbClr val="FF0000"/>
                  </a:solidFill>
                </a:rPr>
                <a:t>Python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148" name="Picture 4" descr="http://kjwy.5any.com/Rjgc/content/images/05/rjgc-tp-050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66" y="112203"/>
            <a:ext cx="4434199" cy="178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7" descr="http://img3.imgtn.bdimg.com/it/u=1945520361,340212950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1B819B-D322-314F-A12D-CB7FEDA11707}"/>
              </a:ext>
            </a:extLst>
          </p:cNvPr>
          <p:cNvGrpSpPr/>
          <p:nvPr/>
        </p:nvGrpSpPr>
        <p:grpSpPr>
          <a:xfrm>
            <a:off x="367664" y="5344118"/>
            <a:ext cx="11085358" cy="1513881"/>
            <a:chOff x="367664" y="5344118"/>
            <a:chExt cx="11085358" cy="1513881"/>
          </a:xfrm>
        </p:grpSpPr>
        <p:sp>
          <p:nvSpPr>
            <p:cNvPr id="22" name="左右箭头 21"/>
            <p:cNvSpPr/>
            <p:nvPr/>
          </p:nvSpPr>
          <p:spPr>
            <a:xfrm>
              <a:off x="4080680" y="5826680"/>
              <a:ext cx="3016155" cy="38213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975856" y="548165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B050"/>
                  </a:solidFill>
                </a:rPr>
                <a:t>智能语言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67664" y="5839485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任何人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103440" y="6297596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例如：领域语言、自然语言</a:t>
              </a: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4444" y="5344118"/>
              <a:ext cx="824125" cy="151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9621960" y="5818523"/>
              <a:ext cx="18310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机器人：</a:t>
              </a:r>
              <a:r>
                <a:rPr lang="en-US" altLang="zh-CN" dirty="0"/>
                <a:t>Atlas</a:t>
              </a:r>
              <a:endParaRPr lang="zh-CN" altLang="en-US" dirty="0"/>
            </a:p>
          </p:txBody>
        </p:sp>
        <p:pic>
          <p:nvPicPr>
            <p:cNvPr id="6153" name="Picture 9" descr="http://upload.news.cecb2b.com/2013/0409/136547847687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601" y="5558818"/>
              <a:ext cx="2183474" cy="95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99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1510" y="0"/>
            <a:ext cx="10515600" cy="1325563"/>
          </a:xfrm>
        </p:spPr>
        <p:txBody>
          <a:bodyPr/>
          <a:lstStyle/>
          <a:p>
            <a:r>
              <a:rPr lang="zh-CN" altLang="en-US" dirty="0"/>
              <a:t>低级语言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039" y="1009967"/>
            <a:ext cx="11329165" cy="4752006"/>
          </a:xfrm>
        </p:spPr>
        <p:txBody>
          <a:bodyPr/>
          <a:lstStyle/>
          <a:p>
            <a:r>
              <a:rPr lang="zh-CN" altLang="en-US" dirty="0"/>
              <a:t>机器语言（</a:t>
            </a:r>
            <a:r>
              <a:rPr lang="en-US" altLang="zh-CN" dirty="0"/>
              <a:t>Machine code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描述了</a:t>
            </a:r>
            <a:r>
              <a:rPr lang="en-US" altLang="zh-CN" dirty="0"/>
              <a:t>CPU</a:t>
            </a:r>
            <a:r>
              <a:rPr lang="zh-CN" altLang="en-US" dirty="0"/>
              <a:t>所执行的指令，由多个数字组成，比如 </a:t>
            </a:r>
            <a:r>
              <a:rPr lang="en-US" altLang="zh-CN" dirty="0"/>
              <a:t>05</a:t>
            </a:r>
            <a:r>
              <a:rPr lang="zh-CN" altLang="en-US" dirty="0"/>
              <a:t>  </a:t>
            </a:r>
            <a:r>
              <a:rPr lang="en-US" altLang="zh-CN" dirty="0"/>
              <a:t>01</a:t>
            </a:r>
            <a:r>
              <a:rPr lang="zh-CN" altLang="en-US" dirty="0"/>
              <a:t> </a:t>
            </a:r>
            <a:r>
              <a:rPr lang="en-US" altLang="zh-CN" dirty="0"/>
              <a:t>23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从外存中将程序中的指令读取到内存中，然后根据指令进行相应的动作 </a:t>
            </a:r>
            <a:endParaRPr lang="en-US" altLang="zh-CN" dirty="0"/>
          </a:p>
          <a:p>
            <a:r>
              <a:rPr lang="zh-CN" altLang="en-US" dirty="0"/>
              <a:t>汇编语言（</a:t>
            </a:r>
            <a:r>
              <a:rPr lang="en-US" altLang="zh-CN" dirty="0"/>
              <a:t>Assembly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以人可读的方式描述机器代码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5"/>
                </a:solidFill>
              </a:rPr>
              <a:t>add EAX, 1</a:t>
            </a:r>
            <a:endParaRPr lang="zh-CN" altLang="zh-CN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altLang="zh-CN" dirty="0" err="1">
                <a:solidFill>
                  <a:schemeClr val="accent5"/>
                </a:solidFill>
              </a:rPr>
              <a:t>mov</a:t>
            </a:r>
            <a:r>
              <a:rPr lang="en-US" altLang="zh-CN" dirty="0">
                <a:solidFill>
                  <a:schemeClr val="accent5"/>
                </a:solidFill>
              </a:rPr>
              <a:t> [ESP+4], EAX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不同架构的</a:t>
            </a:r>
            <a:r>
              <a:rPr lang="en-US" altLang="zh-CN" dirty="0"/>
              <a:t>CPU</a:t>
            </a:r>
            <a:r>
              <a:rPr lang="zh-CN" altLang="en-US" dirty="0"/>
              <a:t>有不同的机器代码：</a:t>
            </a:r>
            <a:r>
              <a:rPr lang="en-US" altLang="zh-CN" dirty="0"/>
              <a:t>Intel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和</a:t>
            </a:r>
            <a:r>
              <a:rPr lang="en-US" altLang="zh-CN" dirty="0"/>
              <a:t>64</a:t>
            </a:r>
            <a:r>
              <a:rPr lang="zh-CN" altLang="en-US" dirty="0"/>
              <a:t>比特）、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PowerPC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经常需要大量的指令才能完成某个功能</a:t>
            </a:r>
            <a:endParaRPr lang="en-US" altLang="zh-CN" dirty="0"/>
          </a:p>
          <a:p>
            <a:r>
              <a:rPr lang="zh-CN" altLang="en-US" dirty="0"/>
              <a:t>难学、容易出错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AAB0EA-59AC-4CD3-B248-FA26EE923464}"/>
              </a:ext>
            </a:extLst>
          </p:cNvPr>
          <p:cNvGrpSpPr/>
          <p:nvPr/>
        </p:nvGrpSpPr>
        <p:grpSpPr>
          <a:xfrm>
            <a:off x="3811970" y="3016634"/>
            <a:ext cx="6951345" cy="1339920"/>
            <a:chOff x="922020" y="4969778"/>
            <a:chExt cx="6951345" cy="133992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861EBD-FE0E-4353-8AB2-312C2DA7B1F3}"/>
                </a:ext>
              </a:extLst>
            </p:cNvPr>
            <p:cNvSpPr/>
            <p:nvPr/>
          </p:nvSpPr>
          <p:spPr>
            <a:xfrm>
              <a:off x="922020" y="5386368"/>
              <a:ext cx="223266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/>
                <a:t>add EAX, 1</a:t>
              </a:r>
              <a:endParaRPr lang="zh-CN" altLang="zh-CN" dirty="0"/>
            </a:p>
            <a:p>
              <a:r>
                <a:rPr lang="en-US" altLang="zh-CN" dirty="0"/>
                <a:t>mov [ESP+4], EAX</a:t>
              </a:r>
            </a:p>
            <a:p>
              <a:r>
                <a:rPr lang="en-US" altLang="zh-CN" dirty="0"/>
                <a:t>...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54EF2F1-D260-4A5F-999B-870E38B8C244}"/>
                </a:ext>
              </a:extLst>
            </p:cNvPr>
            <p:cNvSpPr txBox="1"/>
            <p:nvPr/>
          </p:nvSpPr>
          <p:spPr>
            <a:xfrm>
              <a:off x="1095375" y="4977398"/>
              <a:ext cx="188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程序</a:t>
              </a:r>
              <a:r>
                <a:rPr lang="en-US" altLang="zh-CN" dirty="0"/>
                <a:t>(</a:t>
              </a:r>
              <a:r>
                <a:rPr lang="zh-CN" altLang="en-US" dirty="0"/>
                <a:t>汇编语言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3075C8-5ACB-49D4-B26E-0301230147CD}"/>
                </a:ext>
              </a:extLst>
            </p:cNvPr>
            <p:cNvSpPr/>
            <p:nvPr/>
          </p:nvSpPr>
          <p:spPr>
            <a:xfrm>
              <a:off x="5987415" y="5386368"/>
              <a:ext cx="160401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10100001</a:t>
              </a:r>
            </a:p>
            <a:p>
              <a:pPr algn="ctr"/>
              <a:r>
                <a:rPr lang="en-US" altLang="zh-CN" dirty="0"/>
                <a:t>10110010</a:t>
              </a:r>
            </a:p>
            <a:p>
              <a:pPr algn="ctr"/>
              <a:r>
                <a:rPr lang="en-US" altLang="zh-CN" dirty="0"/>
                <a:t>...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9B59731-C752-43F6-A963-98AB217F47C1}"/>
                </a:ext>
              </a:extLst>
            </p:cNvPr>
            <p:cNvSpPr txBox="1"/>
            <p:nvPr/>
          </p:nvSpPr>
          <p:spPr>
            <a:xfrm>
              <a:off x="5987415" y="4969778"/>
              <a:ext cx="188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程序</a:t>
              </a:r>
              <a:r>
                <a:rPr lang="en-US" altLang="zh-CN" dirty="0"/>
                <a:t>(</a:t>
              </a:r>
              <a:r>
                <a:rPr lang="zh-CN" altLang="en-US" dirty="0"/>
                <a:t>机器语言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380E89-AAA2-4172-A410-745440E92EDA}"/>
                </a:ext>
              </a:extLst>
            </p:cNvPr>
            <p:cNvSpPr txBox="1"/>
            <p:nvPr/>
          </p:nvSpPr>
          <p:spPr>
            <a:xfrm>
              <a:off x="3628072" y="4969778"/>
              <a:ext cx="1885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汇编器</a:t>
              </a:r>
              <a:endParaRPr lang="en-US" altLang="zh-CN" dirty="0"/>
            </a:p>
            <a:p>
              <a:pPr algn="ctr"/>
              <a:r>
                <a:rPr lang="en-US" altLang="zh-CN" dirty="0"/>
                <a:t>Assembler</a:t>
              </a:r>
              <a:endParaRPr lang="zh-CN" altLang="en-US" dirty="0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F25D7706-98B2-4947-A9C4-81B1D083FA8E}"/>
                </a:ext>
              </a:extLst>
            </p:cNvPr>
            <p:cNvSpPr/>
            <p:nvPr/>
          </p:nvSpPr>
          <p:spPr>
            <a:xfrm>
              <a:off x="3703320" y="5573713"/>
              <a:ext cx="2000250" cy="3698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42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300" y="1203325"/>
            <a:ext cx="10515600" cy="910878"/>
          </a:xfrm>
        </p:spPr>
        <p:txBody>
          <a:bodyPr>
            <a:normAutofit/>
          </a:bodyPr>
          <a:lstStyle/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A01571-12B9-4549-ADC4-3343960CA9F4}"/>
              </a:ext>
            </a:extLst>
          </p:cNvPr>
          <p:cNvSpPr/>
          <p:nvPr/>
        </p:nvSpPr>
        <p:spPr>
          <a:xfrm>
            <a:off x="749300" y="1340581"/>
            <a:ext cx="99796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类自然语言，不再依赖某种特定的机器或环境。在不同的平台上会被转换成不同的机器语言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语句</a:t>
            </a:r>
            <a:r>
              <a:rPr lang="en-US" altLang="zh-CN" sz="2400" b="1" dirty="0">
                <a:solidFill>
                  <a:srgbClr val="FF0000"/>
                </a:solidFill>
              </a:rPr>
              <a:t>(statement)</a:t>
            </a:r>
            <a:r>
              <a:rPr lang="zh-CN" altLang="en-US" sz="2400" dirty="0"/>
              <a:t>：高级语言中的一条</a:t>
            </a:r>
            <a:r>
              <a:rPr lang="zh-CN" altLang="en-US" sz="2400" b="1" dirty="0">
                <a:solidFill>
                  <a:schemeClr val="accent5"/>
                </a:solidFill>
              </a:rPr>
              <a:t>指令</a:t>
            </a:r>
            <a:r>
              <a:rPr lang="zh-CN" altLang="en-US" sz="2400" dirty="0"/>
              <a:t>，由关键字、运算符、标点符号以及其他编程元素（字面量等）按照相应的顺序组成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按照高级语言编写的程序称为</a:t>
            </a:r>
            <a:r>
              <a:rPr lang="zh-CN" altLang="en-US" sz="2400" b="1" dirty="0">
                <a:solidFill>
                  <a:schemeClr val="accent5"/>
                </a:solidFill>
              </a:rPr>
              <a:t>源程序</a:t>
            </a:r>
            <a:r>
              <a:rPr lang="zh-CN" altLang="en-US" sz="2400" dirty="0"/>
              <a:t>或源代码（</a:t>
            </a:r>
            <a:r>
              <a:rPr lang="en-US" altLang="zh-CN" sz="2400" b="1" dirty="0">
                <a:solidFill>
                  <a:schemeClr val="accent5"/>
                </a:solidFill>
              </a:rPr>
              <a:t>source code</a:t>
            </a:r>
            <a:r>
              <a:rPr lang="en-US" altLang="zh-C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更加容易学习和使用，一个语句经常对应着许多条机器代码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Fortran, 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, C++, C#, Java, </a:t>
            </a:r>
            <a:r>
              <a:rPr lang="en-US" altLang="zh-CN" sz="2400" dirty="0" err="1"/>
              <a:t>Javascript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Python, Visual Basic</a:t>
            </a:r>
            <a:r>
              <a:rPr lang="en-US" altLang="zh-CN" sz="2400" dirty="0"/>
              <a:t>, Ruby, Go</a:t>
            </a:r>
            <a:r>
              <a:rPr lang="zh-CN" altLang="en-US" sz="2400" dirty="0"/>
              <a:t>等</a:t>
            </a:r>
            <a:endParaRPr lang="en-US" altLang="zh-CN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55252B-BE6E-4520-A858-B07CCF379FD3}"/>
              </a:ext>
            </a:extLst>
          </p:cNvPr>
          <p:cNvGrpSpPr/>
          <p:nvPr/>
        </p:nvGrpSpPr>
        <p:grpSpPr>
          <a:xfrm>
            <a:off x="485786" y="4193659"/>
            <a:ext cx="9826615" cy="2308324"/>
            <a:chOff x="673746" y="3406865"/>
            <a:chExt cx="9826615" cy="2308324"/>
          </a:xfrm>
        </p:grpSpPr>
        <p:sp>
          <p:nvSpPr>
            <p:cNvPr id="4" name="矩形 3"/>
            <p:cNvSpPr/>
            <p:nvPr/>
          </p:nvSpPr>
          <p:spPr>
            <a:xfrm>
              <a:off x="673746" y="4246887"/>
              <a:ext cx="4299575" cy="4616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total = price * (tax + 100) / 100</a:t>
              </a:r>
              <a:endParaRPr lang="zh-CN" altLang="zh-CN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594601" y="3406865"/>
              <a:ext cx="2905760" cy="230832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400" dirty="0" err="1"/>
                <a:t>mov</a:t>
              </a:r>
              <a:r>
                <a:rPr lang="en-US" altLang="zh-CN" sz="2400" dirty="0"/>
                <a:t> EAX, EBP[-2] </a:t>
              </a:r>
              <a:endParaRPr lang="zh-CN" altLang="zh-CN" sz="2400" dirty="0"/>
            </a:p>
            <a:p>
              <a:r>
                <a:rPr lang="en-US" altLang="zh-CN" sz="2400" dirty="0" err="1"/>
                <a:t>mov</a:t>
              </a:r>
              <a:r>
                <a:rPr lang="en-US" altLang="zh-CN" sz="2400" dirty="0"/>
                <a:t> EBX, EBP[-4]</a:t>
              </a:r>
              <a:endParaRPr lang="zh-CN" altLang="zh-CN" sz="2400" dirty="0"/>
            </a:p>
            <a:p>
              <a:r>
                <a:rPr lang="en-US" altLang="zh-CN" sz="2400" dirty="0"/>
                <a:t>add EBX, 100</a:t>
              </a:r>
              <a:endParaRPr lang="zh-CN" altLang="zh-CN" sz="2400" dirty="0"/>
            </a:p>
            <a:p>
              <a:r>
                <a:rPr lang="en-US" altLang="zh-CN" sz="2400" dirty="0" err="1"/>
                <a:t>mul</a:t>
              </a:r>
              <a:r>
                <a:rPr lang="en-US" altLang="zh-CN" sz="2400" dirty="0"/>
                <a:t> EAX, EBX</a:t>
              </a:r>
              <a:endParaRPr lang="zh-CN" altLang="zh-CN" sz="2400" dirty="0"/>
            </a:p>
            <a:p>
              <a:r>
                <a:rPr lang="en-US" altLang="zh-CN" sz="2400" dirty="0"/>
                <a:t>div EAX, 100</a:t>
              </a:r>
              <a:endParaRPr lang="zh-CN" altLang="zh-CN" sz="2400" dirty="0"/>
            </a:p>
            <a:p>
              <a:r>
                <a:rPr lang="en-US" altLang="zh-CN" sz="2400" dirty="0" err="1"/>
                <a:t>mov</a:t>
              </a:r>
              <a:r>
                <a:rPr lang="en-US" altLang="zh-CN" sz="2400" dirty="0"/>
                <a:t> EBP[2], EAX</a:t>
              </a:r>
              <a:endParaRPr lang="zh-CN" altLang="zh-CN" sz="2400" dirty="0"/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ABA0E88-98EB-4652-BA8E-4B068E402B6C}"/>
                </a:ext>
              </a:extLst>
            </p:cNvPr>
            <p:cNvSpPr/>
            <p:nvPr/>
          </p:nvSpPr>
          <p:spPr>
            <a:xfrm>
              <a:off x="5194935" y="4246887"/>
              <a:ext cx="2000250" cy="3698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573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9BF3D6E-0926-41B4-A6CB-D5AAAB4C32C9}" type="slidenum">
              <a:rPr lang="en-US" altLang="zh-CN" sz="1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400"/>
          </a:p>
        </p:txBody>
      </p:sp>
      <p:sp>
        <p:nvSpPr>
          <p:cNvPr id="1945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程序设计语言的种类</a:t>
            </a:r>
          </a:p>
        </p:txBody>
      </p:sp>
      <p:pic>
        <p:nvPicPr>
          <p:cNvPr id="19460" name="Picture 5" descr="j02929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12954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6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743200"/>
            <a:ext cx="1447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11"/>
          <p:cNvSpPr txBox="1">
            <a:spLocks noChangeArrowheads="1"/>
          </p:cNvSpPr>
          <p:nvPr/>
        </p:nvSpPr>
        <p:spPr bwMode="auto">
          <a:xfrm>
            <a:off x="2743200" y="2743201"/>
            <a:ext cx="412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言</a:t>
            </a:r>
          </a:p>
        </p:txBody>
      </p:sp>
      <p:sp>
        <p:nvSpPr>
          <p:cNvPr id="19463" name="Text Box 12"/>
          <p:cNvSpPr txBox="1">
            <a:spLocks noChangeArrowheads="1"/>
          </p:cNvSpPr>
          <p:nvPr/>
        </p:nvSpPr>
        <p:spPr bwMode="auto">
          <a:xfrm>
            <a:off x="8959850" y="2743201"/>
            <a:ext cx="412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然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言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155950" y="1905001"/>
            <a:ext cx="5803900" cy="1433513"/>
            <a:chOff x="1028" y="1248"/>
            <a:chExt cx="3656" cy="903"/>
          </a:xfrm>
        </p:grpSpPr>
        <p:sp>
          <p:nvSpPr>
            <p:cNvPr id="19485" name="Text Box 13"/>
            <p:cNvSpPr txBox="1">
              <a:spLocks noChangeArrowheads="1"/>
            </p:cNvSpPr>
            <p:nvPr/>
          </p:nvSpPr>
          <p:spPr bwMode="auto">
            <a:xfrm>
              <a:off x="1776" y="1248"/>
              <a:ext cx="260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itchFamily="18" charset="2"/>
                <a:buChar char="¡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itchFamily="2" charset="2"/>
                <a:buChar char="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itchFamily="2" charset="2"/>
                <a:buChar char="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汇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语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言</a:t>
              </a:r>
            </a:p>
          </p:txBody>
        </p:sp>
        <p:cxnSp>
          <p:nvCxnSpPr>
            <p:cNvPr id="19486" name="AutoShape 15"/>
            <p:cNvCxnSpPr>
              <a:cxnSpLocks noChangeShapeType="1"/>
              <a:stCxn id="19463" idx="1"/>
              <a:endCxn id="19485" idx="3"/>
            </p:cNvCxnSpPr>
            <p:nvPr/>
          </p:nvCxnSpPr>
          <p:spPr bwMode="auto">
            <a:xfrm rot="10800000">
              <a:off x="2036" y="1623"/>
              <a:ext cx="2648" cy="52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7" name="AutoShape 16"/>
            <p:cNvCxnSpPr>
              <a:cxnSpLocks noChangeShapeType="1"/>
              <a:stCxn id="19485" idx="1"/>
              <a:endCxn id="19462" idx="3"/>
            </p:cNvCxnSpPr>
            <p:nvPr/>
          </p:nvCxnSpPr>
          <p:spPr bwMode="auto">
            <a:xfrm rot="10800000" flipV="1">
              <a:off x="1028" y="1623"/>
              <a:ext cx="748" cy="52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3155950" y="3200401"/>
            <a:ext cx="5803900" cy="1190625"/>
            <a:chOff x="1028" y="2064"/>
            <a:chExt cx="3656" cy="750"/>
          </a:xfrm>
        </p:grpSpPr>
        <p:sp>
          <p:nvSpPr>
            <p:cNvPr id="19482" name="Text Box 17"/>
            <p:cNvSpPr txBox="1">
              <a:spLocks noChangeArrowheads="1"/>
            </p:cNvSpPr>
            <p:nvPr/>
          </p:nvSpPr>
          <p:spPr bwMode="auto">
            <a:xfrm>
              <a:off x="2592" y="2064"/>
              <a:ext cx="260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itchFamily="18" charset="2"/>
                <a:buChar char="¡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itchFamily="2" charset="2"/>
                <a:buChar char="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itchFamily="2" charset="2"/>
                <a:buChar char="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高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级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语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言</a:t>
              </a:r>
            </a:p>
          </p:txBody>
        </p:sp>
        <p:cxnSp>
          <p:nvCxnSpPr>
            <p:cNvPr id="6" name="AutoShape 19"/>
            <p:cNvCxnSpPr>
              <a:cxnSpLocks noChangeShapeType="1"/>
              <a:stCxn id="19482" idx="1"/>
              <a:endCxn id="19462" idx="3"/>
            </p:cNvCxnSpPr>
            <p:nvPr/>
          </p:nvCxnSpPr>
          <p:spPr bwMode="auto">
            <a:xfrm rot="10800000" flipV="1">
              <a:off x="2852" y="2151"/>
              <a:ext cx="1832" cy="2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20"/>
            <p:cNvCxnSpPr>
              <a:cxnSpLocks noChangeShapeType="1"/>
              <a:stCxn id="19482" idx="1"/>
              <a:endCxn id="19462" idx="3"/>
            </p:cNvCxnSpPr>
            <p:nvPr/>
          </p:nvCxnSpPr>
          <p:spPr bwMode="auto">
            <a:xfrm rot="10800000">
              <a:off x="1028" y="2151"/>
              <a:ext cx="1564" cy="2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3155950" y="3338513"/>
            <a:ext cx="5803900" cy="2652712"/>
            <a:chOff x="1028" y="2151"/>
            <a:chExt cx="3656" cy="1671"/>
          </a:xfrm>
        </p:grpSpPr>
        <p:sp>
          <p:nvSpPr>
            <p:cNvPr id="19479" name="Text Box 18"/>
            <p:cNvSpPr txBox="1">
              <a:spLocks noChangeArrowheads="1"/>
            </p:cNvSpPr>
            <p:nvPr/>
          </p:nvSpPr>
          <p:spPr bwMode="auto">
            <a:xfrm>
              <a:off x="3820" y="2553"/>
              <a:ext cx="260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itchFamily="18" charset="2"/>
                <a:buChar char="¡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itchFamily="2" charset="2"/>
                <a:buChar char="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itchFamily="2" charset="2"/>
                <a:buChar char="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?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人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工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智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能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语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言</a:t>
              </a:r>
            </a:p>
          </p:txBody>
        </p:sp>
        <p:cxnSp>
          <p:nvCxnSpPr>
            <p:cNvPr id="19480" name="AutoShape 21"/>
            <p:cNvCxnSpPr>
              <a:cxnSpLocks noChangeShapeType="1"/>
              <a:stCxn id="19463" idx="1"/>
              <a:endCxn id="19479" idx="3"/>
            </p:cNvCxnSpPr>
            <p:nvPr/>
          </p:nvCxnSpPr>
          <p:spPr bwMode="auto">
            <a:xfrm rot="10800000" flipV="1">
              <a:off x="4080" y="2151"/>
              <a:ext cx="604" cy="103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1" name="AutoShape 22"/>
            <p:cNvCxnSpPr>
              <a:cxnSpLocks noChangeShapeType="1"/>
              <a:stCxn id="19479" idx="1"/>
              <a:endCxn id="19462" idx="3"/>
            </p:cNvCxnSpPr>
            <p:nvPr/>
          </p:nvCxnSpPr>
          <p:spPr bwMode="auto">
            <a:xfrm rot="10800000">
              <a:off x="1028" y="2151"/>
              <a:ext cx="2792" cy="1037"/>
            </a:xfrm>
            <a:prstGeom prst="curvedConnector3">
              <a:avLst>
                <a:gd name="adj1" fmla="val 8288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467" name="Line 24"/>
          <p:cNvSpPr>
            <a:spLocks noChangeShapeType="1"/>
          </p:cNvSpPr>
          <p:nvPr/>
        </p:nvSpPr>
        <p:spPr bwMode="auto">
          <a:xfrm>
            <a:off x="2819400" y="6392863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Text Box 25"/>
          <p:cNvSpPr txBox="1">
            <a:spLocks noChangeArrowheads="1"/>
          </p:cNvSpPr>
          <p:nvPr/>
        </p:nvSpPr>
        <p:spPr bwMode="auto">
          <a:xfrm>
            <a:off x="1905000" y="6034088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便于计算机理解</a:t>
            </a:r>
          </a:p>
        </p:txBody>
      </p:sp>
      <p:sp>
        <p:nvSpPr>
          <p:cNvPr id="19469" name="Text Box 26"/>
          <p:cNvSpPr txBox="1">
            <a:spLocks noChangeArrowheads="1"/>
          </p:cNvSpPr>
          <p:nvPr/>
        </p:nvSpPr>
        <p:spPr bwMode="auto">
          <a:xfrm>
            <a:off x="8839200" y="6034088"/>
            <a:ext cx="155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便于人类理解</a:t>
            </a: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 rot="-2773231">
            <a:off x="3454400" y="241300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汇编</a:t>
            </a:r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 rot="657445">
            <a:off x="4494213" y="3376613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4736714" y="1843808"/>
            <a:ext cx="1143262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b="1" dirty="0"/>
              <a:t>LD GR0, 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b="1" dirty="0"/>
              <a:t>ADD GR0, GR1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b="1" dirty="0"/>
              <a:t>… … </a:t>
            </a:r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6014258" y="3886201"/>
            <a:ext cx="801823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 dirty="0"/>
              <a:t>a = 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 dirty="0"/>
              <a:t>b =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 dirty="0"/>
              <a:t>c = a + 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 dirty="0"/>
              <a:t>print(c)</a:t>
            </a:r>
          </a:p>
        </p:txBody>
      </p:sp>
      <p:sp>
        <p:nvSpPr>
          <p:cNvPr id="19495" name="AutoShape 39"/>
          <p:cNvSpPr>
            <a:spLocks noChangeArrowheads="1"/>
          </p:cNvSpPr>
          <p:nvPr/>
        </p:nvSpPr>
        <p:spPr bwMode="auto">
          <a:xfrm>
            <a:off x="8686800" y="1447800"/>
            <a:ext cx="1676400" cy="914400"/>
          </a:xfrm>
          <a:prstGeom prst="cloudCallout">
            <a:avLst>
              <a:gd name="adj1" fmla="val 36875"/>
              <a:gd name="adj2" fmla="val 7621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b="1"/>
              <a:t> </a:t>
            </a:r>
            <a:r>
              <a:rPr lang="zh-CN" altLang="en-US" sz="1200" b="1"/>
              <a:t>求</a:t>
            </a:r>
            <a:r>
              <a:rPr lang="en-US" altLang="zh-CN" sz="1200" b="1"/>
              <a:t>2</a:t>
            </a:r>
            <a:r>
              <a:rPr lang="zh-CN" altLang="en-US" sz="1200" b="1"/>
              <a:t>与</a:t>
            </a:r>
            <a:r>
              <a:rPr lang="en-US" altLang="zh-CN" sz="1200" b="1"/>
              <a:t>3</a:t>
            </a:r>
            <a:r>
              <a:rPr lang="zh-CN" altLang="en-US" sz="1200" b="1"/>
              <a:t>之和</a:t>
            </a:r>
          </a:p>
        </p:txBody>
      </p:sp>
      <p:sp>
        <p:nvSpPr>
          <p:cNvPr id="19496" name="AutoShape 40"/>
          <p:cNvSpPr>
            <a:spLocks noChangeArrowheads="1"/>
          </p:cNvSpPr>
          <p:nvPr/>
        </p:nvSpPr>
        <p:spPr bwMode="auto">
          <a:xfrm>
            <a:off x="1524000" y="1600200"/>
            <a:ext cx="1371600" cy="838200"/>
          </a:xfrm>
          <a:prstGeom prst="cloudCallout">
            <a:avLst>
              <a:gd name="adj1" fmla="val 20315"/>
              <a:gd name="adj2" fmla="val 10587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itchFamily="18" charset="2"/>
              <a:buChar char="¡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1"/>
              <a:t>01010111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1"/>
              <a:t>10110001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1"/>
              <a:t>… …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 b="1"/>
          </a:p>
        </p:txBody>
      </p:sp>
    </p:spTree>
    <p:extLst>
      <p:ext uri="{BB962C8B-B14F-4D97-AF65-F5344CB8AC3E}">
        <p14:creationId xmlns:p14="http://schemas.microsoft.com/office/powerpoint/2010/main" val="3914909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1|32.5|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1|32.5|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.9|57.6|24.4|5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5.8|3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8.3|6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7.9|48.7|99.7|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4.8|7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28525</TotalTime>
  <Words>8607</Words>
  <Application>Microsoft Macintosh PowerPoint</Application>
  <PresentationFormat>宽屏</PresentationFormat>
  <Paragraphs>1048</Paragraphs>
  <Slides>56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等线</vt:lpstr>
      <vt:lpstr>等线 Light</vt:lpstr>
      <vt:lpstr>宋体</vt:lpstr>
      <vt:lpstr>Axure Handwriting</vt:lpstr>
      <vt:lpstr>Arial</vt:lpstr>
      <vt:lpstr>Calibri</vt:lpstr>
      <vt:lpstr>Consolas</vt:lpstr>
      <vt:lpstr>Courier New</vt:lpstr>
      <vt:lpstr>Times New Roman</vt:lpstr>
      <vt:lpstr>Wingdings</vt:lpstr>
      <vt:lpstr>Office 主题​​</vt:lpstr>
      <vt:lpstr>Visio</vt:lpstr>
      <vt:lpstr>Python程序设计 一、基础知识</vt:lpstr>
      <vt:lpstr>1.0 预备知识</vt:lpstr>
      <vt:lpstr>数据(信息）表达：Bit、Byte(K/M/G)</vt:lpstr>
      <vt:lpstr>例子：ASCII码</vt:lpstr>
      <vt:lpstr>计算机编程概述</vt:lpstr>
      <vt:lpstr>计算机编程概述</vt:lpstr>
      <vt:lpstr>低级语言</vt:lpstr>
      <vt:lpstr>高级语言</vt:lpstr>
      <vt:lpstr>程序设计语言的种类</vt:lpstr>
      <vt:lpstr>解释和编译</vt:lpstr>
      <vt:lpstr>大纲</vt:lpstr>
      <vt:lpstr>1.1 Python语言概述</vt:lpstr>
      <vt:lpstr>Python版本</vt:lpstr>
      <vt:lpstr>Python官方网站</vt:lpstr>
      <vt:lpstr>1.2 Python安装</vt:lpstr>
      <vt:lpstr> Python安装</vt:lpstr>
      <vt:lpstr>Python使用: IDLE  集成开发环境IDE（Integrated Development Environment）</vt:lpstr>
      <vt:lpstr>交互式窗口</vt:lpstr>
      <vt:lpstr>基本编程套路：四部曲</vt:lpstr>
      <vt:lpstr>Python之禅（The Zen of Python）</vt:lpstr>
      <vt:lpstr>计算机程序：对现实世界简单模拟</vt:lpstr>
      <vt:lpstr>Python常用内置对象（第二版2.1 ）</vt:lpstr>
      <vt:lpstr>Python常用内置对象（第二版2.1  续）</vt:lpstr>
      <vt:lpstr>大纲</vt:lpstr>
      <vt:lpstr>1.4.8 基本输入输出:简单输出</vt:lpstr>
      <vt:lpstr>1.4.8 基本输入输出:简单输入</vt:lpstr>
      <vt:lpstr>在Idle交互式窗口练习</vt:lpstr>
      <vt:lpstr>你的第一个程序文件</vt:lpstr>
      <vt:lpstr>你的第一个程序文件</vt:lpstr>
      <vt:lpstr>在Idle文件窗口练习</vt:lpstr>
      <vt:lpstr>IDLE快捷键</vt:lpstr>
      <vt:lpstr>Python其他的启动方式: 1.菜单选择Python控制台</vt:lpstr>
      <vt:lpstr>2.双击Python程序</vt:lpstr>
      <vt:lpstr>3.Python使用:命令行</vt:lpstr>
      <vt:lpstr>大纲</vt:lpstr>
      <vt:lpstr>1.4 Python基础知识: 对象（Object）</vt:lpstr>
      <vt:lpstr>Python内置对象类型</vt:lpstr>
      <vt:lpstr>1.4 Python基础知识: 如何描述和引用对象？ </vt:lpstr>
      <vt:lpstr>变量</vt:lpstr>
      <vt:lpstr>变量</vt:lpstr>
      <vt:lpstr>python变量与其他语言的区别</vt:lpstr>
      <vt:lpstr>变量: 名字与对象的绑定</vt:lpstr>
      <vt:lpstr>对象值:可变与不可变</vt:lpstr>
      <vt:lpstr>复合赋值与链式赋值</vt:lpstr>
      <vt:lpstr>练习：</vt:lpstr>
      <vt:lpstr>对象值:相等==</vt:lpstr>
      <vt:lpstr>变量:不可变对象存放优化（不作要求）</vt:lpstr>
      <vt:lpstr>变量:不可变对象存放优化（不作要求）</vt:lpstr>
      <vt:lpstr>1.4.7  对象的删除</vt:lpstr>
      <vt:lpstr>变量：使用help和dir函数查看帮助信息</vt:lpstr>
      <vt:lpstr>help</vt:lpstr>
      <vt:lpstr>dir</vt:lpstr>
      <vt:lpstr>变量名命名规则</vt:lpstr>
      <vt:lpstr>查看Python所有关键字</vt:lpstr>
      <vt:lpstr>查看内置模块、类型、函数</vt:lpstr>
      <vt:lpstr>课后练习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Python程序设计基础：基础知识</dc:title>
  <dc:creator>Dilin Mao</dc:creator>
  <cp:lastModifiedBy>Microsoft Office User</cp:lastModifiedBy>
  <cp:revision>653</cp:revision>
  <dcterms:created xsi:type="dcterms:W3CDTF">2016-02-24T06:16:00Z</dcterms:created>
  <dcterms:modified xsi:type="dcterms:W3CDTF">2021-03-04T15:10:47Z</dcterms:modified>
</cp:coreProperties>
</file>